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714" r:id="rId5"/>
    <p:sldMasterId id="2147483732" r:id="rId6"/>
  </p:sldMasterIdLst>
  <p:notesMasterIdLst>
    <p:notesMasterId r:id="rId16"/>
  </p:notesMasterIdLst>
  <p:handoutMasterIdLst>
    <p:handoutMasterId r:id="rId17"/>
  </p:handoutMasterIdLst>
  <p:sldIdLst>
    <p:sldId id="280" r:id="rId7"/>
    <p:sldId id="286" r:id="rId8"/>
    <p:sldId id="283" r:id="rId9"/>
    <p:sldId id="285" r:id="rId10"/>
    <p:sldId id="272" r:id="rId11"/>
    <p:sldId id="287" r:id="rId12"/>
    <p:sldId id="276" r:id="rId13"/>
    <p:sldId id="281" r:id="rId14"/>
    <p:sldId id="278" r:id="rId15"/>
  </p:sldIdLst>
  <p:sldSz cx="9144000" cy="6858000" type="screen4x3"/>
  <p:notesSz cx="6797675" cy="9926638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88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Ионова Бэла Муратовна" initials="ИБМ" lastIdx="1" clrIdx="0">
    <p:extLst>
      <p:ext uri="{19B8F6BF-5375-455C-9EA6-DF929625EA0E}">
        <p15:presenceInfo xmlns:p15="http://schemas.microsoft.com/office/powerpoint/2012/main" userId="S-1-5-21-4202130044-3597823527-3466346159-122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E9EC"/>
    <a:srgbClr val="676768"/>
    <a:srgbClr val="39527B"/>
    <a:srgbClr val="CED0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6517" autoAdjust="0"/>
  </p:normalViewPr>
  <p:slideViewPr>
    <p:cSldViewPr>
      <p:cViewPr varScale="1">
        <p:scale>
          <a:sx n="86" d="100"/>
          <a:sy n="86" d="100"/>
        </p:scale>
        <p:origin x="1476" y="96"/>
      </p:cViewPr>
      <p:guideLst>
        <p:guide pos="288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91" d="100"/>
          <a:sy n="91" d="100"/>
        </p:scale>
        <p:origin x="3000" y="6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microsoft.com/office/2015/10/relationships/revisionInfo" Target="revisionInfo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7.3753760791557307E-2"/>
          <c:w val="0.85859348961226534"/>
          <c:h val="0.9236387961204053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2">
                  <a:shade val="58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0B17-481E-8B2E-B0968ECDCCE2}"/>
              </c:ext>
            </c:extLst>
          </c:dPt>
          <c:dPt>
            <c:idx val="1"/>
            <c:bubble3D val="0"/>
            <c:spPr>
              <a:pattFill prst="wdUpDiag">
                <a:fgClr>
                  <a:srgbClr val="FFFFFF">
                    <a:shade val="85000"/>
                  </a:srgbClr>
                </a:fgClr>
                <a:bgClr>
                  <a:schemeClr val="accent2">
                    <a:lumMod val="75000"/>
                  </a:schemeClr>
                </a:bgClr>
              </a:patt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4-0B17-481E-8B2E-B0968ECDCCE2}"/>
              </c:ext>
            </c:extLst>
          </c:dPt>
          <c:dPt>
            <c:idx val="2"/>
            <c:bubble3D val="0"/>
            <c:explosion val="30"/>
            <c:spPr>
              <a:solidFill>
                <a:schemeClr val="accent2">
                  <a:tint val="86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2-0B17-481E-8B2E-B0968ECDCCE2}"/>
              </c:ext>
            </c:extLst>
          </c:dPt>
          <c:dPt>
            <c:idx val="3"/>
            <c:bubble3D val="0"/>
            <c:spPr>
              <a:solidFill>
                <a:schemeClr val="accent2">
                  <a:tint val="58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0B17-481E-8B2E-B0968ECDCCE2}"/>
              </c:ext>
            </c:extLst>
          </c:dPt>
          <c:dPt>
            <c:idx val="4"/>
            <c:bubble3D val="0"/>
            <c:spPr>
              <a:solidFill>
                <a:schemeClr val="accent2">
                  <a:tint val="3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0B17-481E-8B2E-B0968ECDCCE2}"/>
              </c:ext>
            </c:extLst>
          </c:dPt>
          <c:dLbls>
            <c:dLbl>
              <c:idx val="0"/>
              <c:layout>
                <c:manualLayout>
                  <c:x val="5.1448589045661595E-2"/>
                  <c:y val="-3.397951411202154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1" i="0" u="none" strike="noStrike" kern="1200" spc="0" baseline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29F0257-854F-4FA1-8F75-9983230B072A}" type="CATEGORYNAME">
                      <a:rPr lang="ru-RU" sz="1800" smtClean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800">
                          <a:solidFill>
                            <a:schemeClr val="tx2"/>
                          </a:solidFill>
                        </a:defRPr>
                      </a:pPr>
                      <a:t>[ИМЯ КАТЕГОРИИ]</a:t>
                    </a:fld>
                    <a:r>
                      <a:rPr lang="ru-RU" sz="1800" baseline="0" dirty="0">
                        <a:solidFill>
                          <a:schemeClr val="tx2"/>
                        </a:solidFill>
                      </a:rPr>
                      <a:t>- </a:t>
                    </a:r>
                    <a:fld id="{BB87076B-E4A1-4D52-A10B-D86BE4AB51DF}" type="VALUE">
                      <a:rPr lang="ru-RU" sz="1800" baseline="0" smtClean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800">
                          <a:solidFill>
                            <a:schemeClr val="tx2"/>
                          </a:solidFill>
                        </a:defRPr>
                      </a:pPr>
                      <a:t>[ЗНАЧЕНИЕ]</a:t>
                    </a:fld>
                    <a:endParaRPr lang="ru-RU" sz="1800" baseline="0" dirty="0">
                      <a:solidFill>
                        <a:schemeClr val="tx2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207370305775529"/>
                      <c:h val="0.2686521966095122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0B17-481E-8B2E-B0968ECDCCE2}"/>
                </c:ext>
              </c:extLst>
            </c:dLbl>
            <c:dLbl>
              <c:idx val="1"/>
              <c:layout>
                <c:manualLayout>
                  <c:x val="2.7022414542782949E-2"/>
                  <c:y val="1.339629984709008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1" i="0" u="none" strike="noStrike" kern="1200" spc="0" baseline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83E794BD-17AF-40C9-8ADA-19AAB502379F}" type="CATEGORYNAME">
                      <a:rPr lang="ru-RU" sz="180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80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[ИМЯ КАТЕГОРИИ]</a:t>
                    </a:fld>
                    <a:r>
                      <a: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- </a:t>
                    </a:r>
                    <a:r>
                      <a:rPr lang="ru-RU" sz="18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fld id="{8DB1460B-5659-4249-A95B-99ED992D0CA7}" type="VALUE">
                      <a:rPr lang="ru-RU" sz="1800" baseline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80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[ЗНАЧЕНИЕ]</a:t>
                    </a:fld>
                    <a:endParaRPr lang="ru-RU" sz="1800" baseline="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tx2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698241862015332"/>
                      <c:h val="0.1525044809030379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0B17-481E-8B2E-B0968ECDCCE2}"/>
                </c:ext>
              </c:extLst>
            </c:dLbl>
            <c:dLbl>
              <c:idx val="2"/>
              <c:layout>
                <c:manualLayout>
                  <c:x val="0.15707141728508656"/>
                  <c:y val="-0.3070441283340888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1" i="0" u="none" strike="noStrike" kern="1200" spc="0" baseline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D9E8B1FD-4C4C-42EC-8539-B9A7BE913E97}" type="CATEGORYNAME">
                      <a:rPr lang="ru-RU" sz="1800" smtClean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800">
                          <a:solidFill>
                            <a:schemeClr val="tx2"/>
                          </a:solidFill>
                        </a:defRPr>
                      </a:pPr>
                      <a:t>[ИМЯ КАТЕГОРИИ]</a:t>
                    </a:fld>
                    <a:r>
                      <a:rPr lang="ru-RU" sz="1800" baseline="0" dirty="0">
                        <a:solidFill>
                          <a:schemeClr val="tx2"/>
                        </a:solidFill>
                      </a:rPr>
                      <a:t> </a:t>
                    </a:r>
                    <a:fld id="{E2ADBED9-7844-4774-986D-48EADDDCB8A9}" type="PERCENTAGE">
                      <a:rPr lang="ru-RU" sz="1800" baseline="0" smtClean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800">
                          <a:solidFill>
                            <a:schemeClr val="tx2"/>
                          </a:solidFill>
                        </a:defRPr>
                      </a:pPr>
                      <a:t>[ПРОЦЕНТ]</a:t>
                    </a:fld>
                    <a:endParaRPr lang="ru-RU" sz="1800" baseline="0" dirty="0">
                      <a:solidFill>
                        <a:schemeClr val="tx2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786899711612894"/>
                      <c:h val="0.1819298241553407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0B17-481E-8B2E-B0968ECDCCE2}"/>
                </c:ext>
              </c:extLst>
            </c:dLbl>
            <c:dLbl>
              <c:idx val="3"/>
              <c:layout>
                <c:manualLayout>
                  <c:x val="1.3651099397201848E-2"/>
                  <c:y val="3.1394836087563871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1" i="0" u="none" strike="noStrike" kern="1200" spc="0" baseline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873112DF-80AE-45A6-AA1B-DCEB54387BBC}" type="CATEGORYNAME">
                      <a:rPr lang="ru-RU" sz="160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60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[ИМЯ КАТЕГОРИИ]</a:t>
                    </a:fld>
                    <a:r>
                      <a:rPr lang="ru-RU" sz="16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-  </a:t>
                    </a:r>
                    <a:fld id="{C21CCB06-0073-4103-A97E-DBFE454916EC}" type="VALUE">
                      <a:rPr lang="ru-RU" sz="1600" baseline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60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[ЗНАЧЕНИЕ]</a:t>
                    </a:fld>
                    <a:endParaRPr lang="ru-RU" sz="1600" baseline="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tx2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622649753635278"/>
                      <c:h val="0.1925543779365524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0B17-481E-8B2E-B0968ECDCCE2}"/>
                </c:ext>
              </c:extLst>
            </c:dLbl>
            <c:dLbl>
              <c:idx val="4"/>
              <c:layout>
                <c:manualLayout>
                  <c:x val="6.9961884410659467E-2"/>
                  <c:y val="-7.0190130372721291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1" i="0" u="none" strike="noStrike" kern="1200" spc="0" baseline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969EB276-504F-4B19-9AD4-9391FB4795CB}" type="CATEGORYNAME">
                      <a:rPr lang="ru-RU" sz="16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800">
                          <a:solidFill>
                            <a:schemeClr val="tx2"/>
                          </a:solidFill>
                        </a:defRPr>
                      </a:pPr>
                      <a:t>[ИМЯ КАТЕГОРИИ]</a:t>
                    </a:fld>
                    <a:r>
                      <a:rPr lang="ru-RU" baseline="0" dirty="0"/>
                      <a:t>
</a:t>
                    </a:r>
                    <a:fld id="{9E2E7BD4-623B-4230-9A40-F2C6D0175591}" type="PERCENTAGE">
                      <a:rPr lang="ru-RU" sz="1800" baseline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800">
                          <a:solidFill>
                            <a:schemeClr val="tx2"/>
                          </a:solidFill>
                        </a:defRPr>
                      </a:pPr>
                      <a:t>[ПРОЦЕНТ]</a:t>
                    </a:fld>
                    <a:endParaRPr lang="ru-RU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676125517021954"/>
                      <c:h val="0.188067913914128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0B17-481E-8B2E-B0968ECDCCE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spc="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2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Оптовая и розничная торговля</c:v>
                </c:pt>
                <c:pt idx="1">
                  <c:v>Производство</c:v>
                </c:pt>
                <c:pt idx="2">
                  <c:v>Сельское хозяйство</c:v>
                </c:pt>
                <c:pt idx="3">
                  <c:v>Предоставление услуг</c:v>
                </c:pt>
                <c:pt idx="4">
                  <c:v>Строительство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0.17</c:v>
                </c:pt>
                <c:pt idx="1">
                  <c:v>0.12</c:v>
                </c:pt>
                <c:pt idx="2">
                  <c:v>0.5</c:v>
                </c:pt>
                <c:pt idx="3">
                  <c:v>0.17</c:v>
                </c:pt>
                <c:pt idx="4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B17-481E-8B2E-B0968ECDCCE2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119837-5B71-4D44-BB01-DB0B084933C8}" type="doc">
      <dgm:prSet loTypeId="urn:microsoft.com/office/officeart/2005/8/layout/vList2" loCatId="list" qsTypeId="urn:microsoft.com/office/officeart/2005/8/quickstyle/simple5" qsCatId="simple" csTypeId="urn:microsoft.com/office/officeart/2005/8/colors/colorful1" csCatId="colorful" phldr="1"/>
      <dgm:spPr/>
      <dgm:t>
        <a:bodyPr rtlCol="0"/>
        <a:lstStyle/>
        <a:p>
          <a:pPr rtl="0"/>
          <a:endParaRPr lang="en-US"/>
        </a:p>
      </dgm:t>
    </dgm:pt>
    <dgm:pt modelId="{3C67E77D-62FA-499D-B5E6-E79A091C5267}">
      <dgm:prSet phldrT="[Text]" custT="1"/>
      <dgm:spPr>
        <a:solidFill>
          <a:schemeClr val="accent1"/>
        </a:solidFill>
      </dgm:spPr>
      <dgm:t>
        <a:bodyPr rtlCol="0"/>
        <a:lstStyle/>
        <a:p>
          <a:pPr algn="just" rtl="0"/>
          <a:r>
            <a:rPr lang="ru-RU" sz="2000" dirty="0">
              <a:latin typeface="Book Antiqua" panose="02040602050305030304" pitchFamily="18" charset="0"/>
            </a:rPr>
            <a:t>1. </a:t>
          </a:r>
          <a:r>
            <a:rPr lang="ru-RU" sz="2000" b="1" dirty="0">
              <a:latin typeface="Book Antiqua" panose="02040602050305030304" pitchFamily="18" charset="0"/>
            </a:rPr>
            <a:t>За 2021 год сохранено 1718 рабочих мест, дополнительно создано 173 рабочих места.</a:t>
          </a:r>
          <a:endParaRPr lang="ru-RU" sz="2000" b="1" noProof="0" dirty="0">
            <a:latin typeface="Book Antiqua" panose="02040602050305030304" pitchFamily="18" charset="0"/>
          </a:endParaRPr>
        </a:p>
      </dgm:t>
      <dgm:extLst>
        <a:ext uri="{E40237B7-FDA0-4F09-8148-C483321AD2D9}">
          <dgm14:cNvPr xmlns:dgm14="http://schemas.microsoft.com/office/drawing/2010/diagram" id="0" name="" title="Group B heading"/>
        </a:ext>
      </dgm:extLst>
    </dgm:pt>
    <dgm:pt modelId="{C056AC5D-B04E-4376-A1CB-3EAB7BE5AF5B}" type="sibTrans" cxnId="{32AA6160-4426-4C4D-93AE-E2F474E37AD9}">
      <dgm:prSet/>
      <dgm:spPr/>
      <dgm:t>
        <a:bodyPr rtlCol="0"/>
        <a:lstStyle/>
        <a:p>
          <a:pPr rtl="0"/>
          <a:endParaRPr lang="en-US" b="1"/>
        </a:p>
      </dgm:t>
    </dgm:pt>
    <dgm:pt modelId="{5337D229-E330-4525-B0FA-14EC5A80604A}" type="parTrans" cxnId="{32AA6160-4426-4C4D-93AE-E2F474E37AD9}">
      <dgm:prSet/>
      <dgm:spPr/>
      <dgm:t>
        <a:bodyPr rtlCol="0"/>
        <a:lstStyle/>
        <a:p>
          <a:pPr rtl="0"/>
          <a:endParaRPr lang="en-US" b="1"/>
        </a:p>
      </dgm:t>
    </dgm:pt>
    <dgm:pt modelId="{573F84F7-FB0E-480E-9DAB-A82DC8E2D946}">
      <dgm:prSet custT="1"/>
      <dgm:spPr>
        <a:solidFill>
          <a:schemeClr val="accent2"/>
        </a:solidFill>
      </dgm:spPr>
      <dgm:t>
        <a:bodyPr/>
        <a:lstStyle/>
        <a:p>
          <a:pPr rtl="0"/>
          <a:r>
            <a:rPr lang="ru-RU" sz="2200" b="1" i="0" dirty="0">
              <a:latin typeface="Book Antiqua" panose="02040602050305030304" pitchFamily="18" charset="0"/>
              <a:cs typeface="Calibri" panose="020F0502020204030204" pitchFamily="34" charset="0"/>
            </a:rPr>
            <a:t>2.</a:t>
          </a:r>
          <a:r>
            <a:rPr lang="ru-RU" sz="2200" b="1" noProof="0" dirty="0">
              <a:latin typeface="Book Antiqua" panose="02040602050305030304" pitchFamily="18" charset="0"/>
            </a:rPr>
            <a:t> Инвестиции в основной капитал </a:t>
          </a:r>
          <a:r>
            <a:rPr lang="ru-RU" sz="2200" b="1" noProof="0" dirty="0" err="1">
              <a:latin typeface="Book Antiqua" panose="02040602050305030304" pitchFamily="18" charset="0"/>
            </a:rPr>
            <a:t>СМиСП</a:t>
          </a:r>
          <a:r>
            <a:rPr lang="ru-RU" sz="2200" b="1" noProof="0" dirty="0">
              <a:latin typeface="Book Antiqua" panose="02040602050305030304" pitchFamily="18" charset="0"/>
            </a:rPr>
            <a:t> за счет микрозаймов </a:t>
          </a:r>
          <a:r>
            <a:rPr lang="ru-RU" sz="2200" b="1" noProof="0" dirty="0">
              <a:solidFill>
                <a:schemeClr val="bg1"/>
              </a:solidFill>
              <a:latin typeface="Book Antiqua" panose="02040602050305030304" pitchFamily="18" charset="0"/>
            </a:rPr>
            <a:t>составили </a:t>
          </a:r>
          <a:r>
            <a:rPr lang="ru-RU" sz="2200" b="1" noProof="0" dirty="0">
              <a:solidFill>
                <a:schemeClr val="bg1"/>
              </a:solidFill>
              <a:latin typeface="Book Antiqua" panose="02040602050305030304" pitchFamily="18" charset="0"/>
              <a:cs typeface="Calibri" panose="020F0502020204030204" pitchFamily="34" charset="0"/>
            </a:rPr>
            <a:t>292 043</a:t>
          </a:r>
          <a:r>
            <a:rPr lang="ru-RU" sz="2200" b="1" noProof="0" dirty="0">
              <a:solidFill>
                <a:schemeClr val="bg1"/>
              </a:solidFill>
              <a:latin typeface="Book Antiqua" panose="02040602050305030304" pitchFamily="18" charset="0"/>
            </a:rPr>
            <a:t> тыс. руб.</a:t>
          </a:r>
          <a:endParaRPr lang="ru-RU" sz="2200" b="1" dirty="0">
            <a:solidFill>
              <a:schemeClr val="bg1"/>
            </a:solidFill>
            <a:latin typeface="Book Antiqua" panose="02040602050305030304" pitchFamily="18" charset="0"/>
          </a:endParaRPr>
        </a:p>
      </dgm:t>
    </dgm:pt>
    <dgm:pt modelId="{C279F5F5-E95B-42A5-A038-2F9F290FF61D}" type="sibTrans" cxnId="{D0018220-BAAB-4F34-8328-D8648093FFC0}">
      <dgm:prSet/>
      <dgm:spPr/>
      <dgm:t>
        <a:bodyPr/>
        <a:lstStyle/>
        <a:p>
          <a:endParaRPr lang="ru-RU"/>
        </a:p>
      </dgm:t>
    </dgm:pt>
    <dgm:pt modelId="{B3B5FEE8-C290-45CE-BA29-12A06CFE8439}" type="parTrans" cxnId="{D0018220-BAAB-4F34-8328-D8648093FFC0}">
      <dgm:prSet/>
      <dgm:spPr/>
      <dgm:t>
        <a:bodyPr/>
        <a:lstStyle/>
        <a:p>
          <a:endParaRPr lang="ru-RU"/>
        </a:p>
      </dgm:t>
    </dgm:pt>
    <dgm:pt modelId="{BCF96205-0924-473A-AC28-51ADEE5482B5}">
      <dgm:prSet phldrT="[Text]"/>
      <dgm:spPr>
        <a:solidFill>
          <a:schemeClr val="accent1"/>
        </a:solidFill>
      </dgm:spPr>
      <dgm:t>
        <a:bodyPr rtlCol="0"/>
        <a:lstStyle/>
        <a:p>
          <a:pPr rtl="0"/>
          <a:r>
            <a:rPr lang="ru-RU" b="1" noProof="0" dirty="0">
              <a:latin typeface="Book Antiqua" panose="02040602050305030304" pitchFamily="18" charset="0"/>
            </a:rPr>
            <a:t>3. </a:t>
          </a:r>
          <a:r>
            <a:rPr lang="ru-RU" b="1" dirty="0">
              <a:solidFill>
                <a:schemeClr val="bg1"/>
              </a:solidFill>
              <a:latin typeface="Book Antiqua" panose="02040602050305030304" pitchFamily="18" charset="0"/>
            </a:rPr>
            <a:t>Благодаря взвешенной кредитной политике Фонда, риск портфеля на </a:t>
          </a:r>
          <a:r>
            <a:rPr lang="ru-RU" b="1" dirty="0">
              <a:solidFill>
                <a:schemeClr val="bg1"/>
              </a:solidFill>
              <a:latin typeface="Book Antiqua" panose="02040602050305030304" pitchFamily="18" charset="0"/>
              <a:cs typeface="Calibri" panose="020F0502020204030204" pitchFamily="34" charset="0"/>
            </a:rPr>
            <a:t>01.01.2022 г. </a:t>
          </a:r>
          <a:r>
            <a:rPr lang="ru-RU" b="1" dirty="0">
              <a:solidFill>
                <a:schemeClr val="bg1"/>
              </a:solidFill>
              <a:latin typeface="Book Antiqua" panose="02040602050305030304" pitchFamily="18" charset="0"/>
            </a:rPr>
            <a:t>составляет всего </a:t>
          </a:r>
          <a:r>
            <a:rPr lang="ru-RU" b="1" dirty="0">
              <a:solidFill>
                <a:schemeClr val="bg1"/>
              </a:solidFill>
              <a:latin typeface="Book Antiqua" panose="02040602050305030304" pitchFamily="18" charset="0"/>
              <a:cs typeface="Times New Roman" panose="02020603050405020304" pitchFamily="18" charset="0"/>
            </a:rPr>
            <a:t>2,0</a:t>
          </a:r>
          <a:r>
            <a:rPr lang="ru-RU" b="1" dirty="0">
              <a:solidFill>
                <a:schemeClr val="bg1"/>
              </a:solidFill>
              <a:latin typeface="Book Antiqua" panose="02040602050305030304" pitchFamily="18" charset="0"/>
              <a:cs typeface="Calibri" panose="020F0502020204030204" pitchFamily="34" charset="0"/>
            </a:rPr>
            <a:t>% (при нормативе не более 12%), а к</a:t>
          </a:r>
          <a:r>
            <a:rPr lang="ru-RU" b="1" dirty="0">
              <a:solidFill>
                <a:schemeClr val="bg1"/>
              </a:solidFill>
              <a:latin typeface="Book Antiqua" panose="02040602050305030304" pitchFamily="18" charset="0"/>
            </a:rPr>
            <a:t>оэффициент списания равен </a:t>
          </a:r>
          <a:r>
            <a:rPr lang="ru-RU" b="1" dirty="0">
              <a:solidFill>
                <a:schemeClr val="bg1"/>
              </a:solidFill>
              <a:latin typeface="Book Antiqua" panose="02040602050305030304" pitchFamily="18" charset="0"/>
              <a:cs typeface="Calibri" panose="020F0502020204030204" pitchFamily="34" charset="0"/>
            </a:rPr>
            <a:t>0,1</a:t>
          </a:r>
          <a:r>
            <a:rPr lang="ru-RU" b="1" dirty="0">
              <a:solidFill>
                <a:schemeClr val="bg1"/>
              </a:solidFill>
              <a:latin typeface="Book Antiqua" panose="02040602050305030304" pitchFamily="18" charset="0"/>
            </a:rPr>
            <a:t> % (при нормативе не более</a:t>
          </a:r>
          <a:r>
            <a:rPr lang="ru-RU" b="1" dirty="0">
              <a:solidFill>
                <a:schemeClr val="bg1"/>
              </a:solidFill>
              <a:latin typeface="Book Antiqua" panose="02040602050305030304" pitchFamily="18" charset="0"/>
              <a:cs typeface="Calibri" panose="020F0502020204030204" pitchFamily="34" charset="0"/>
            </a:rPr>
            <a:t> 5</a:t>
          </a:r>
          <a:r>
            <a:rPr lang="ru-RU" b="1" dirty="0">
              <a:solidFill>
                <a:schemeClr val="bg1"/>
              </a:solidFill>
              <a:latin typeface="Book Antiqua" panose="02040602050305030304" pitchFamily="18" charset="0"/>
            </a:rPr>
            <a:t>% ).</a:t>
          </a:r>
          <a:endParaRPr lang="ru-RU" b="1" noProof="0" dirty="0">
            <a:solidFill>
              <a:schemeClr val="bg1"/>
            </a:solidFill>
            <a:latin typeface="Book Antiqua" panose="02040602050305030304" pitchFamily="18" charset="0"/>
            <a:cs typeface="Calibri" panose="020F0502020204030204" pitchFamily="34" charset="0"/>
          </a:endParaRPr>
        </a:p>
      </dgm:t>
      <dgm:extLst>
        <a:ext uri="{E40237B7-FDA0-4F09-8148-C483321AD2D9}">
          <dgm14:cNvPr xmlns:dgm14="http://schemas.microsoft.com/office/drawing/2010/diagram" id="0" name="" title="Group C heading"/>
        </a:ext>
      </dgm:extLst>
    </dgm:pt>
    <dgm:pt modelId="{18D4782F-A1FC-493F-839E-A3E3E2B6394F}" type="parTrans" cxnId="{2D63FE16-60E6-4F6E-BF4E-FA2D141CC306}">
      <dgm:prSet/>
      <dgm:spPr/>
      <dgm:t>
        <a:bodyPr/>
        <a:lstStyle/>
        <a:p>
          <a:endParaRPr lang="ru-RU"/>
        </a:p>
      </dgm:t>
    </dgm:pt>
    <dgm:pt modelId="{A8D684E9-A9F0-4707-88CC-FC2AD4AB6A49}" type="sibTrans" cxnId="{2D63FE16-60E6-4F6E-BF4E-FA2D141CC306}">
      <dgm:prSet/>
      <dgm:spPr/>
      <dgm:t>
        <a:bodyPr/>
        <a:lstStyle/>
        <a:p>
          <a:endParaRPr lang="ru-RU"/>
        </a:p>
      </dgm:t>
    </dgm:pt>
    <dgm:pt modelId="{CDD951FA-3BA3-438F-ACFB-64D2F5A36FB3}">
      <dgm:prSet phldrT="[Text]" custT="1"/>
      <dgm:spPr>
        <a:solidFill>
          <a:schemeClr val="accent2"/>
        </a:solidFill>
      </dgm:spPr>
      <dgm:t>
        <a:bodyPr rtlCol="0"/>
        <a:lstStyle/>
        <a:p>
          <a:pPr algn="just" rtl="0"/>
          <a:r>
            <a:rPr lang="ru-RU" sz="1800" b="1" dirty="0">
              <a:latin typeface="Book Antiqua" panose="02040602050305030304" pitchFamily="18" charset="0"/>
              <a:cs typeface="Calibri" panose="020F0502020204030204" pitchFamily="34" charset="0"/>
            </a:rPr>
            <a:t>4.</a:t>
          </a:r>
          <a:r>
            <a:rPr lang="ru-RU" sz="1800" b="1" dirty="0">
              <a:latin typeface="Book Antiqua" panose="02040602050305030304" pitchFamily="18" charset="0"/>
            </a:rPr>
            <a:t> Мероприятия по популяризации программы микрофинансирования способствовали росту удельного веса субъектов предпринимательства, обратившихся впервые в Фонд до </a:t>
          </a:r>
          <a:r>
            <a:rPr lang="ru-RU" sz="1800" b="1" dirty="0">
              <a:latin typeface="Book Antiqua" panose="02040602050305030304" pitchFamily="18" charset="0"/>
              <a:cs typeface="Calibri" panose="020F0502020204030204" pitchFamily="34" charset="0"/>
            </a:rPr>
            <a:t>35</a:t>
          </a:r>
          <a:r>
            <a:rPr lang="ru-RU" sz="1800" b="1" dirty="0">
              <a:latin typeface="Book Antiqua" panose="02040602050305030304" pitchFamily="18" charset="0"/>
            </a:rPr>
            <a:t>%</a:t>
          </a:r>
          <a:endParaRPr lang="ru-RU" sz="1800" b="1" noProof="0" dirty="0">
            <a:solidFill>
              <a:schemeClr val="bg1"/>
            </a:solidFill>
            <a:latin typeface="Book Antiqua" panose="02040602050305030304" pitchFamily="18" charset="0"/>
            <a:cs typeface="Calibri" panose="020F0502020204030204" pitchFamily="34" charset="0"/>
          </a:endParaRPr>
        </a:p>
      </dgm:t>
      <dgm:extLst>
        <a:ext uri="{E40237B7-FDA0-4F09-8148-C483321AD2D9}">
          <dgm14:cNvPr xmlns:dgm14="http://schemas.microsoft.com/office/drawing/2010/diagram" id="0" name="" title="Group C heading"/>
        </a:ext>
      </dgm:extLst>
    </dgm:pt>
    <dgm:pt modelId="{1CC18639-F98D-4916-B761-BB719470176D}" type="parTrans" cxnId="{EB72B5DE-168C-45AA-A15D-1C78797F9DC8}">
      <dgm:prSet/>
      <dgm:spPr/>
      <dgm:t>
        <a:bodyPr/>
        <a:lstStyle/>
        <a:p>
          <a:endParaRPr lang="ru-RU"/>
        </a:p>
      </dgm:t>
    </dgm:pt>
    <dgm:pt modelId="{EA0223D7-5CE1-4BB8-9AC5-EDF8128AC0F3}" type="sibTrans" cxnId="{EB72B5DE-168C-45AA-A15D-1C78797F9DC8}">
      <dgm:prSet/>
      <dgm:spPr/>
      <dgm:t>
        <a:bodyPr/>
        <a:lstStyle/>
        <a:p>
          <a:endParaRPr lang="ru-RU"/>
        </a:p>
      </dgm:t>
    </dgm:pt>
    <dgm:pt modelId="{ED5DCCC5-BCA8-4491-AA37-BAF153ECA184}" type="pres">
      <dgm:prSet presAssocID="{90119837-5B71-4D44-BB01-DB0B084933C8}" presName="linear" presStyleCnt="0">
        <dgm:presLayoutVars>
          <dgm:animLvl val="lvl"/>
          <dgm:resizeHandles val="exact"/>
        </dgm:presLayoutVars>
      </dgm:prSet>
      <dgm:spPr/>
    </dgm:pt>
    <dgm:pt modelId="{81203336-F3DE-4B3A-BCF4-0F68C23AC2BB}" type="pres">
      <dgm:prSet presAssocID="{3C67E77D-62FA-499D-B5E6-E79A091C5267}" presName="parentText" presStyleLbl="node1" presStyleIdx="0" presStyleCnt="4" custScaleY="49728" custLinFactY="-10475" custLinFactNeighborY="-100000">
        <dgm:presLayoutVars>
          <dgm:chMax val="0"/>
          <dgm:bulletEnabled val="1"/>
        </dgm:presLayoutVars>
      </dgm:prSet>
      <dgm:spPr/>
    </dgm:pt>
    <dgm:pt modelId="{59E06C8A-133B-4E93-ABC3-14544C96F0C7}" type="pres">
      <dgm:prSet presAssocID="{C056AC5D-B04E-4376-A1CB-3EAB7BE5AF5B}" presName="spacer" presStyleCnt="0"/>
      <dgm:spPr/>
    </dgm:pt>
    <dgm:pt modelId="{E81E095C-4C8A-4C84-8B73-2D2372CC9FD2}" type="pres">
      <dgm:prSet presAssocID="{573F84F7-FB0E-480E-9DAB-A82DC8E2D946}" presName="parentText" presStyleLbl="node1" presStyleIdx="1" presStyleCnt="4" custAng="0" custScaleY="39849" custLinFactY="-3179" custLinFactNeighborX="-135" custLinFactNeighborY="-100000">
        <dgm:presLayoutVars>
          <dgm:chMax val="0"/>
          <dgm:bulletEnabled val="1"/>
        </dgm:presLayoutVars>
      </dgm:prSet>
      <dgm:spPr/>
    </dgm:pt>
    <dgm:pt modelId="{734B7B56-627C-497C-A0A6-99CA20C09090}" type="pres">
      <dgm:prSet presAssocID="{C279F5F5-E95B-42A5-A038-2F9F290FF61D}" presName="spacer" presStyleCnt="0"/>
      <dgm:spPr/>
    </dgm:pt>
    <dgm:pt modelId="{9D216CF5-2456-4F3A-80B8-3AFE5D8E6C91}" type="pres">
      <dgm:prSet presAssocID="{BCF96205-0924-473A-AC28-51ADEE5482B5}" presName="parentText" presStyleLbl="node1" presStyleIdx="2" presStyleCnt="4" custScaleY="65592" custLinFactNeighborY="60130">
        <dgm:presLayoutVars>
          <dgm:chMax val="0"/>
          <dgm:bulletEnabled val="1"/>
        </dgm:presLayoutVars>
      </dgm:prSet>
      <dgm:spPr/>
    </dgm:pt>
    <dgm:pt modelId="{0FE0D7EC-BC86-4A27-BA0F-C9B4FB661132}" type="pres">
      <dgm:prSet presAssocID="{A8D684E9-A9F0-4707-88CC-FC2AD4AB6A49}" presName="spacer" presStyleCnt="0"/>
      <dgm:spPr/>
    </dgm:pt>
    <dgm:pt modelId="{EA0E8B3C-3A1D-4F10-A273-D43E73880DE3}" type="pres">
      <dgm:prSet presAssocID="{CDD951FA-3BA3-438F-ACFB-64D2F5A36FB3}" presName="parentText" presStyleLbl="node1" presStyleIdx="3" presStyleCnt="4" custScaleY="63238" custLinFactY="9263" custLinFactNeighborY="100000">
        <dgm:presLayoutVars>
          <dgm:chMax val="0"/>
          <dgm:bulletEnabled val="1"/>
        </dgm:presLayoutVars>
      </dgm:prSet>
      <dgm:spPr/>
    </dgm:pt>
  </dgm:ptLst>
  <dgm:cxnLst>
    <dgm:cxn modelId="{2D63FE16-60E6-4F6E-BF4E-FA2D141CC306}" srcId="{90119837-5B71-4D44-BB01-DB0B084933C8}" destId="{BCF96205-0924-473A-AC28-51ADEE5482B5}" srcOrd="2" destOrd="0" parTransId="{18D4782F-A1FC-493F-839E-A3E3E2B6394F}" sibTransId="{A8D684E9-A9F0-4707-88CC-FC2AD4AB6A49}"/>
    <dgm:cxn modelId="{D0018220-BAAB-4F34-8328-D8648093FFC0}" srcId="{90119837-5B71-4D44-BB01-DB0B084933C8}" destId="{573F84F7-FB0E-480E-9DAB-A82DC8E2D946}" srcOrd="1" destOrd="0" parTransId="{B3B5FEE8-C290-45CE-BA29-12A06CFE8439}" sibTransId="{C279F5F5-E95B-42A5-A038-2F9F290FF61D}"/>
    <dgm:cxn modelId="{32AA6160-4426-4C4D-93AE-E2F474E37AD9}" srcId="{90119837-5B71-4D44-BB01-DB0B084933C8}" destId="{3C67E77D-62FA-499D-B5E6-E79A091C5267}" srcOrd="0" destOrd="0" parTransId="{5337D229-E330-4525-B0FA-14EC5A80604A}" sibTransId="{C056AC5D-B04E-4376-A1CB-3EAB7BE5AF5B}"/>
    <dgm:cxn modelId="{1ED0C949-A09F-410B-BA47-B804C6D5C07E}" type="presOf" srcId="{573F84F7-FB0E-480E-9DAB-A82DC8E2D946}" destId="{E81E095C-4C8A-4C84-8B73-2D2372CC9FD2}" srcOrd="0" destOrd="0" presId="urn:microsoft.com/office/officeart/2005/8/layout/vList2"/>
    <dgm:cxn modelId="{CD8B5A88-067B-4323-9DF2-4CDE1172000E}" type="presOf" srcId="{3C67E77D-62FA-499D-B5E6-E79A091C5267}" destId="{81203336-F3DE-4B3A-BCF4-0F68C23AC2BB}" srcOrd="0" destOrd="0" presId="urn:microsoft.com/office/officeart/2005/8/layout/vList2"/>
    <dgm:cxn modelId="{1198B798-FD3F-417E-8919-BBF7F44A1F6A}" type="presOf" srcId="{90119837-5B71-4D44-BB01-DB0B084933C8}" destId="{ED5DCCC5-BCA8-4491-AA37-BAF153ECA184}" srcOrd="0" destOrd="0" presId="urn:microsoft.com/office/officeart/2005/8/layout/vList2"/>
    <dgm:cxn modelId="{4FA2D5AC-E3B4-46FE-970F-BBCE6CCC49ED}" type="presOf" srcId="{CDD951FA-3BA3-438F-ACFB-64D2F5A36FB3}" destId="{EA0E8B3C-3A1D-4F10-A273-D43E73880DE3}" srcOrd="0" destOrd="0" presId="urn:microsoft.com/office/officeart/2005/8/layout/vList2"/>
    <dgm:cxn modelId="{FB2163DA-A04D-46FA-9FD1-74DB6BCF0209}" type="presOf" srcId="{BCF96205-0924-473A-AC28-51ADEE5482B5}" destId="{9D216CF5-2456-4F3A-80B8-3AFE5D8E6C91}" srcOrd="0" destOrd="0" presId="urn:microsoft.com/office/officeart/2005/8/layout/vList2"/>
    <dgm:cxn modelId="{EB72B5DE-168C-45AA-A15D-1C78797F9DC8}" srcId="{90119837-5B71-4D44-BB01-DB0B084933C8}" destId="{CDD951FA-3BA3-438F-ACFB-64D2F5A36FB3}" srcOrd="3" destOrd="0" parTransId="{1CC18639-F98D-4916-B761-BB719470176D}" sibTransId="{EA0223D7-5CE1-4BB8-9AC5-EDF8128AC0F3}"/>
    <dgm:cxn modelId="{4CAB77B7-12F6-4A78-BD95-E5812056A1A3}" type="presParOf" srcId="{ED5DCCC5-BCA8-4491-AA37-BAF153ECA184}" destId="{81203336-F3DE-4B3A-BCF4-0F68C23AC2BB}" srcOrd="0" destOrd="0" presId="urn:microsoft.com/office/officeart/2005/8/layout/vList2"/>
    <dgm:cxn modelId="{3024B3F6-4401-444B-929C-AE9F63D10A20}" type="presParOf" srcId="{ED5DCCC5-BCA8-4491-AA37-BAF153ECA184}" destId="{59E06C8A-133B-4E93-ABC3-14544C96F0C7}" srcOrd="1" destOrd="0" presId="urn:microsoft.com/office/officeart/2005/8/layout/vList2"/>
    <dgm:cxn modelId="{B636D45F-B263-4BD2-ACE9-CF3AE0832C4C}" type="presParOf" srcId="{ED5DCCC5-BCA8-4491-AA37-BAF153ECA184}" destId="{E81E095C-4C8A-4C84-8B73-2D2372CC9FD2}" srcOrd="2" destOrd="0" presId="urn:microsoft.com/office/officeart/2005/8/layout/vList2"/>
    <dgm:cxn modelId="{E4C6E266-AC3C-4A97-895C-0CF82A7E75BB}" type="presParOf" srcId="{ED5DCCC5-BCA8-4491-AA37-BAF153ECA184}" destId="{734B7B56-627C-497C-A0A6-99CA20C09090}" srcOrd="3" destOrd="0" presId="urn:microsoft.com/office/officeart/2005/8/layout/vList2"/>
    <dgm:cxn modelId="{F430534D-B8FF-40BE-9BBF-9288C72A828D}" type="presParOf" srcId="{ED5DCCC5-BCA8-4491-AA37-BAF153ECA184}" destId="{9D216CF5-2456-4F3A-80B8-3AFE5D8E6C91}" srcOrd="4" destOrd="0" presId="urn:microsoft.com/office/officeart/2005/8/layout/vList2"/>
    <dgm:cxn modelId="{03729543-5E16-4E1A-8ECD-0D2218B3A042}" type="presParOf" srcId="{ED5DCCC5-BCA8-4491-AA37-BAF153ECA184}" destId="{0FE0D7EC-BC86-4A27-BA0F-C9B4FB661132}" srcOrd="5" destOrd="0" presId="urn:microsoft.com/office/officeart/2005/8/layout/vList2"/>
    <dgm:cxn modelId="{A81DA62F-B20A-4EB4-8314-8736A41DC00A}" type="presParOf" srcId="{ED5DCCC5-BCA8-4491-AA37-BAF153ECA184}" destId="{EA0E8B3C-3A1D-4F10-A273-D43E73880DE3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8941ABA-E20E-42F5-9422-FB05B46D8B00}" type="doc">
      <dgm:prSet loTypeId="urn:microsoft.com/office/officeart/2005/8/layout/default" loCatId="list" qsTypeId="urn:microsoft.com/office/officeart/2005/8/quickstyle/3d4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26A68A9E-C585-4FDD-A209-73BA50FD46FE}">
      <dgm:prSet phldrT="[Текст]" custT="1"/>
      <dgm:spPr/>
      <dgm:t>
        <a:bodyPr/>
        <a:lstStyle/>
        <a:p>
          <a:pPr>
            <a:buClrTx/>
            <a:buSzTx/>
            <a:buFontTx/>
            <a:buNone/>
          </a:pPr>
          <a:r>
            <a:rPr lang="ru-RU" altLang="ru-RU" sz="1600" b="1" dirty="0">
              <a:latin typeface="Cuprum" panose="02000506000000020004" pitchFamily="2" charset="0"/>
              <a:cs typeface="Times New Roman" pitchFamily="18" charset="0"/>
            </a:rPr>
            <a:t>г. Ставрополь, ул. Пушкина, 25 а</a:t>
          </a:r>
        </a:p>
        <a:p>
          <a:pPr>
            <a:buClrTx/>
            <a:buSzTx/>
            <a:buFontTx/>
            <a:buNone/>
          </a:pPr>
          <a:r>
            <a:rPr lang="ru-RU" altLang="ru-RU" sz="1600" b="1" dirty="0">
              <a:latin typeface="Cuprum" panose="02000506000000020004" pitchFamily="2" charset="0"/>
              <a:cs typeface="Times New Roman" pitchFamily="18" charset="0"/>
            </a:rPr>
            <a:t>тел: 8 (8652) 35-41-65, </a:t>
          </a:r>
        </a:p>
        <a:p>
          <a:pPr>
            <a:buClrTx/>
            <a:buSzTx/>
            <a:buFontTx/>
            <a:buNone/>
          </a:pPr>
          <a:r>
            <a:rPr lang="ru-RU" altLang="ru-RU" sz="1600" b="1" dirty="0">
              <a:latin typeface="Cuprum" panose="02000506000000020004" pitchFamily="2" charset="0"/>
              <a:cs typeface="Times New Roman" pitchFamily="18" charset="0"/>
            </a:rPr>
            <a:t>тел: 8 (988) 099-94-62</a:t>
          </a:r>
        </a:p>
        <a:p>
          <a:pPr>
            <a:buClrTx/>
            <a:buSzTx/>
            <a:buFontTx/>
            <a:buNone/>
          </a:pPr>
          <a:r>
            <a:rPr lang="ru-RU" altLang="ru-RU" sz="1600" b="1" dirty="0">
              <a:latin typeface="Cuprum" panose="02000506000000020004" pitchFamily="2" charset="0"/>
              <a:cs typeface="Times New Roman" pitchFamily="18" charset="0"/>
            </a:rPr>
            <a:t>тел: 8 800 100-80-26</a:t>
          </a:r>
          <a:endParaRPr lang="ru-RU" sz="1600" dirty="0"/>
        </a:p>
      </dgm:t>
    </dgm:pt>
    <dgm:pt modelId="{C0A36197-3459-46CD-B3B4-44177D7F4CF4}" type="parTrans" cxnId="{D69BF88E-833D-44CF-A63A-A64D2758B90D}">
      <dgm:prSet/>
      <dgm:spPr/>
      <dgm:t>
        <a:bodyPr/>
        <a:lstStyle/>
        <a:p>
          <a:endParaRPr lang="ru-RU"/>
        </a:p>
      </dgm:t>
    </dgm:pt>
    <dgm:pt modelId="{8AB0402F-1655-4490-BFE1-7C9312A17C2E}" type="sibTrans" cxnId="{D69BF88E-833D-44CF-A63A-A64D2758B90D}">
      <dgm:prSet/>
      <dgm:spPr/>
      <dgm:t>
        <a:bodyPr/>
        <a:lstStyle/>
        <a:p>
          <a:endParaRPr lang="ru-RU"/>
        </a:p>
      </dgm:t>
    </dgm:pt>
    <dgm:pt modelId="{C4DE2CBF-2E19-4E5C-8B85-32C2ED0D8723}">
      <dgm:prSet phldrT="[Текст]"/>
      <dgm:spPr/>
      <dgm:t>
        <a:bodyPr/>
        <a:lstStyle/>
        <a:p>
          <a:pPr>
            <a:buClrTx/>
            <a:buSzTx/>
            <a:buFontTx/>
            <a:buNone/>
          </a:pPr>
          <a:r>
            <a:rPr lang="ru-RU" altLang="ru-RU" b="1">
              <a:latin typeface="Cuprum" panose="02000506000000020004" pitchFamily="2" charset="0"/>
              <a:cs typeface="Times New Roman" pitchFamily="18" charset="0"/>
            </a:rPr>
            <a:t>г. Буденновск, ул. Октябрьская, д.69"А"</a:t>
          </a:r>
        </a:p>
        <a:p>
          <a:pPr>
            <a:buClrTx/>
            <a:buSzTx/>
            <a:buFontTx/>
            <a:buNone/>
          </a:pPr>
          <a:r>
            <a:rPr lang="ru-RU" altLang="ru-RU" b="1">
              <a:latin typeface="Cuprum" panose="02000506000000020004" pitchFamily="2" charset="0"/>
              <a:cs typeface="Times New Roman" pitchFamily="18" charset="0"/>
            </a:rPr>
            <a:t>тел: 8 (988) 702-14-77</a:t>
          </a:r>
          <a:endParaRPr lang="ru-RU" dirty="0"/>
        </a:p>
      </dgm:t>
    </dgm:pt>
    <dgm:pt modelId="{B060E863-CB4A-4FDA-98C3-0BE9CF8C401B}" type="parTrans" cxnId="{437177B4-7EBB-4AB5-A3B5-A22DC7060EA2}">
      <dgm:prSet/>
      <dgm:spPr/>
      <dgm:t>
        <a:bodyPr/>
        <a:lstStyle/>
        <a:p>
          <a:endParaRPr lang="ru-RU"/>
        </a:p>
      </dgm:t>
    </dgm:pt>
    <dgm:pt modelId="{C581E4D6-54B9-49C8-8B94-04E25FD4E860}" type="sibTrans" cxnId="{437177B4-7EBB-4AB5-A3B5-A22DC7060EA2}">
      <dgm:prSet/>
      <dgm:spPr/>
      <dgm:t>
        <a:bodyPr/>
        <a:lstStyle/>
        <a:p>
          <a:endParaRPr lang="ru-RU"/>
        </a:p>
      </dgm:t>
    </dgm:pt>
    <dgm:pt modelId="{4FE8C488-B67E-4794-9D8A-34BA34048C99}">
      <dgm:prSet phldrT="[Текст]"/>
      <dgm:spPr/>
      <dgm:t>
        <a:bodyPr/>
        <a:lstStyle/>
        <a:p>
          <a:pPr>
            <a:buClrTx/>
            <a:buSzTx/>
            <a:buFontTx/>
            <a:buNone/>
          </a:pPr>
          <a:r>
            <a:rPr lang="ru-RU" altLang="ru-RU" b="1">
              <a:latin typeface="Cuprum" panose="02000506000000020004" pitchFamily="2" charset="0"/>
              <a:cs typeface="Times New Roman" pitchFamily="18" charset="0"/>
            </a:rPr>
            <a:t>г. Невинномысск, ул. Баумана, 21Д, 1 этаж (МФЦ)</a:t>
          </a:r>
        </a:p>
        <a:p>
          <a:pPr>
            <a:buClrTx/>
            <a:buSzTx/>
            <a:buFontTx/>
            <a:buNone/>
          </a:pPr>
          <a:r>
            <a:rPr lang="ru-RU" altLang="ru-RU" b="1">
              <a:latin typeface="Cuprum" panose="02000506000000020004" pitchFamily="2" charset="0"/>
              <a:cs typeface="Times New Roman" pitchFamily="18" charset="0"/>
            </a:rPr>
            <a:t>тел: 8 (988) 860 84 14</a:t>
          </a:r>
          <a:endParaRPr lang="ru-RU" dirty="0"/>
        </a:p>
      </dgm:t>
    </dgm:pt>
    <dgm:pt modelId="{88AFB7AD-42ED-425B-9882-40A78E83C5EB}" type="parTrans" cxnId="{9F06BB4A-D01C-4720-A8C9-CCFB9C69DDAF}">
      <dgm:prSet/>
      <dgm:spPr/>
      <dgm:t>
        <a:bodyPr/>
        <a:lstStyle/>
        <a:p>
          <a:endParaRPr lang="ru-RU"/>
        </a:p>
      </dgm:t>
    </dgm:pt>
    <dgm:pt modelId="{4ED9B281-8EDD-4408-92C4-40FD0371234D}" type="sibTrans" cxnId="{9F06BB4A-D01C-4720-A8C9-CCFB9C69DDAF}">
      <dgm:prSet/>
      <dgm:spPr/>
      <dgm:t>
        <a:bodyPr/>
        <a:lstStyle/>
        <a:p>
          <a:endParaRPr lang="ru-RU"/>
        </a:p>
      </dgm:t>
    </dgm:pt>
    <dgm:pt modelId="{3605A302-D4F8-42E3-B846-8DAA467BF293}">
      <dgm:prSet phldrT="[Текст]"/>
      <dgm:spPr/>
      <dgm:t>
        <a:bodyPr/>
        <a:lstStyle/>
        <a:p>
          <a:pPr>
            <a:buClrTx/>
            <a:buSzTx/>
            <a:buFontTx/>
            <a:buNone/>
          </a:pPr>
          <a:r>
            <a:rPr lang="ru-RU" altLang="ru-RU" b="1" dirty="0">
              <a:latin typeface="Cuprum" panose="02000506000000020004" pitchFamily="2" charset="0"/>
              <a:cs typeface="Times New Roman" pitchFamily="18" charset="0"/>
            </a:rPr>
            <a:t>с. Красногвардейское, ул. </a:t>
          </a:r>
          <a:r>
            <a:rPr lang="ru-RU" b="0" i="0" dirty="0">
              <a:latin typeface="Cuprum" panose="02000506000000020004" pitchFamily="2" charset="0"/>
            </a:rPr>
            <a:t>Октябрьская, 39/1, помещение 13</a:t>
          </a:r>
          <a:endParaRPr lang="ru-RU" altLang="ru-RU" b="1" dirty="0">
            <a:latin typeface="Cuprum" panose="02000506000000020004" pitchFamily="2" charset="0"/>
            <a:cs typeface="Times New Roman" pitchFamily="18" charset="0"/>
          </a:endParaRPr>
        </a:p>
        <a:p>
          <a:pPr>
            <a:buClrTx/>
            <a:buSzTx/>
            <a:buFontTx/>
            <a:buNone/>
          </a:pPr>
          <a:r>
            <a:rPr lang="ru-RU" altLang="ru-RU" b="1" dirty="0">
              <a:latin typeface="Cuprum" panose="02000506000000020004" pitchFamily="2" charset="0"/>
              <a:cs typeface="Times New Roman" pitchFamily="18" charset="0"/>
            </a:rPr>
            <a:t>тел: 8 (918) 740-03-42</a:t>
          </a:r>
          <a:endParaRPr lang="ru-RU" dirty="0"/>
        </a:p>
      </dgm:t>
    </dgm:pt>
    <dgm:pt modelId="{6496D153-A38E-4AA6-BA5E-B58A2479C274}" type="parTrans" cxnId="{0006CA32-DCF0-4743-9E92-A9FE83CC9407}">
      <dgm:prSet/>
      <dgm:spPr/>
      <dgm:t>
        <a:bodyPr/>
        <a:lstStyle/>
        <a:p>
          <a:endParaRPr lang="ru-RU"/>
        </a:p>
      </dgm:t>
    </dgm:pt>
    <dgm:pt modelId="{00CDA670-7D1C-4F62-A189-8E3160A90C8F}" type="sibTrans" cxnId="{0006CA32-DCF0-4743-9E92-A9FE83CC9407}">
      <dgm:prSet/>
      <dgm:spPr/>
      <dgm:t>
        <a:bodyPr/>
        <a:lstStyle/>
        <a:p>
          <a:endParaRPr lang="ru-RU"/>
        </a:p>
      </dgm:t>
    </dgm:pt>
    <dgm:pt modelId="{85D1D958-F774-4495-BB05-59C96B6BA179}">
      <dgm:prSet phldrT="[Текст]"/>
      <dgm:spPr/>
      <dgm:t>
        <a:bodyPr/>
        <a:lstStyle/>
        <a:p>
          <a:pPr>
            <a:buClrTx/>
            <a:buSzTx/>
            <a:buFontTx/>
            <a:buNone/>
          </a:pPr>
          <a:r>
            <a:rPr lang="ru-RU" altLang="ru-RU" b="1">
              <a:latin typeface="Cuprum" panose="02000506000000020004" pitchFamily="2" charset="0"/>
              <a:cs typeface="Times New Roman" pitchFamily="18" charset="0"/>
            </a:rPr>
            <a:t>г. Минеральные Воды, ул. 50 лет Октября, д.67 </a:t>
          </a:r>
        </a:p>
        <a:p>
          <a:pPr>
            <a:buClrTx/>
            <a:buSzTx/>
            <a:buFontTx/>
            <a:buNone/>
          </a:pPr>
          <a:r>
            <a:rPr lang="ru-RU" altLang="ru-RU" b="1">
              <a:latin typeface="Cuprum" panose="02000506000000020004" pitchFamily="2" charset="0"/>
              <a:cs typeface="Times New Roman" pitchFamily="18" charset="0"/>
            </a:rPr>
            <a:t>тел.: 8 (918) 740-29-17</a:t>
          </a:r>
          <a:endParaRPr lang="ru-RU" dirty="0"/>
        </a:p>
      </dgm:t>
    </dgm:pt>
    <dgm:pt modelId="{AD3E0D84-E770-4D9E-BE64-059FB26EB02B}" type="parTrans" cxnId="{4F9BE5DA-EFB5-42CE-A813-0BA2CE10D990}">
      <dgm:prSet/>
      <dgm:spPr/>
      <dgm:t>
        <a:bodyPr/>
        <a:lstStyle/>
        <a:p>
          <a:endParaRPr lang="ru-RU"/>
        </a:p>
      </dgm:t>
    </dgm:pt>
    <dgm:pt modelId="{FD985ED9-A58F-4FBE-AEDB-14B647CBDA31}" type="sibTrans" cxnId="{4F9BE5DA-EFB5-42CE-A813-0BA2CE10D990}">
      <dgm:prSet/>
      <dgm:spPr/>
      <dgm:t>
        <a:bodyPr/>
        <a:lstStyle/>
        <a:p>
          <a:endParaRPr lang="ru-RU"/>
        </a:p>
      </dgm:t>
    </dgm:pt>
    <dgm:pt modelId="{0761945D-E038-4941-8E70-E5CDA302BA18}">
      <dgm:prSet/>
      <dgm:spPr/>
      <dgm:t>
        <a:bodyPr/>
        <a:lstStyle/>
        <a:p>
          <a:r>
            <a:rPr lang="ru-RU" altLang="ru-RU" b="1" dirty="0">
              <a:latin typeface="Cuprum" panose="02000506000000020004" pitchFamily="2" charset="0"/>
              <a:cs typeface="Times New Roman" pitchFamily="18" charset="0"/>
            </a:rPr>
            <a:t>г. Благодарный, ул. Ленина, дом 184</a:t>
          </a:r>
        </a:p>
        <a:p>
          <a:r>
            <a:rPr lang="ru-RU" altLang="ru-RU" b="1" dirty="0">
              <a:latin typeface="Cuprum" panose="02000506000000020004" pitchFamily="2" charset="0"/>
              <a:cs typeface="Times New Roman" pitchFamily="18" charset="0"/>
            </a:rPr>
            <a:t>тел: 8 (988) 700-02-16</a:t>
          </a:r>
        </a:p>
      </dgm:t>
    </dgm:pt>
    <dgm:pt modelId="{1AFB1AE7-8CC6-4F8F-A6F2-E5263122D2C5}" type="parTrans" cxnId="{22CC2377-834B-49C1-AE66-A6481C5D491A}">
      <dgm:prSet/>
      <dgm:spPr/>
      <dgm:t>
        <a:bodyPr/>
        <a:lstStyle/>
        <a:p>
          <a:endParaRPr lang="ru-RU"/>
        </a:p>
      </dgm:t>
    </dgm:pt>
    <dgm:pt modelId="{7239350F-0846-49B2-A0FC-A312D396121C}" type="sibTrans" cxnId="{22CC2377-834B-49C1-AE66-A6481C5D491A}">
      <dgm:prSet/>
      <dgm:spPr/>
      <dgm:t>
        <a:bodyPr/>
        <a:lstStyle/>
        <a:p>
          <a:endParaRPr lang="ru-RU"/>
        </a:p>
      </dgm:t>
    </dgm:pt>
    <dgm:pt modelId="{E952FFAD-E794-4C1F-82C5-4E9FC43B3B64}" type="pres">
      <dgm:prSet presAssocID="{08941ABA-E20E-42F5-9422-FB05B46D8B00}" presName="diagram" presStyleCnt="0">
        <dgm:presLayoutVars>
          <dgm:dir/>
          <dgm:resizeHandles val="exact"/>
        </dgm:presLayoutVars>
      </dgm:prSet>
      <dgm:spPr/>
    </dgm:pt>
    <dgm:pt modelId="{EBB869CE-9389-482E-8FF0-88A882FD7D06}" type="pres">
      <dgm:prSet presAssocID="{26A68A9E-C585-4FDD-A209-73BA50FD46FE}" presName="node" presStyleLbl="node1" presStyleIdx="0" presStyleCnt="6" custScaleX="139049" custLinFactNeighborX="59779" custLinFactNeighborY="-15669">
        <dgm:presLayoutVars>
          <dgm:bulletEnabled val="1"/>
        </dgm:presLayoutVars>
      </dgm:prSet>
      <dgm:spPr/>
    </dgm:pt>
    <dgm:pt modelId="{4DE07128-3D85-498D-9B41-2125E6B71CD0}" type="pres">
      <dgm:prSet presAssocID="{8AB0402F-1655-4490-BFE1-7C9312A17C2E}" presName="sibTrans" presStyleCnt="0"/>
      <dgm:spPr/>
    </dgm:pt>
    <dgm:pt modelId="{06DE37BF-50AF-4BC8-B2C7-C75EA4A0A173}" type="pres">
      <dgm:prSet presAssocID="{C4DE2CBF-2E19-4E5C-8B85-32C2ED0D8723}" presName="node" presStyleLbl="node1" presStyleIdx="1" presStyleCnt="6" custLinFactX="-92863" custLinFactY="3737" custLinFactNeighborX="-100000" custLinFactNeighborY="100000">
        <dgm:presLayoutVars>
          <dgm:bulletEnabled val="1"/>
        </dgm:presLayoutVars>
      </dgm:prSet>
      <dgm:spPr/>
    </dgm:pt>
    <dgm:pt modelId="{6DC49695-53EB-4C54-81D7-6D46469B9E93}" type="pres">
      <dgm:prSet presAssocID="{C581E4D6-54B9-49C8-8B94-04E25FD4E860}" presName="sibTrans" presStyleCnt="0"/>
      <dgm:spPr/>
    </dgm:pt>
    <dgm:pt modelId="{7FD629D0-3FB4-4114-AA2C-44BA0E7B4846}" type="pres">
      <dgm:prSet presAssocID="{4FE8C488-B67E-4794-9D8A-34BA34048C99}" presName="node" presStyleLbl="node1" presStyleIdx="2" presStyleCnt="6" custLinFactY="7686" custLinFactNeighborX="35713" custLinFactNeighborY="100000">
        <dgm:presLayoutVars>
          <dgm:bulletEnabled val="1"/>
        </dgm:presLayoutVars>
      </dgm:prSet>
      <dgm:spPr/>
    </dgm:pt>
    <dgm:pt modelId="{E9D1586F-B78E-4FCB-869C-648A0BB93590}" type="pres">
      <dgm:prSet presAssocID="{4ED9B281-8EDD-4408-92C4-40FD0371234D}" presName="sibTrans" presStyleCnt="0"/>
      <dgm:spPr/>
    </dgm:pt>
    <dgm:pt modelId="{ED98569D-081C-48C2-B10F-0C96D1680A85}" type="pres">
      <dgm:prSet presAssocID="{3605A302-D4F8-42E3-B846-8DAA467BF293}" presName="node" presStyleLbl="node1" presStyleIdx="3" presStyleCnt="6" custLinFactY="7686" custLinFactNeighborX="86185" custLinFactNeighborY="100000">
        <dgm:presLayoutVars>
          <dgm:bulletEnabled val="1"/>
        </dgm:presLayoutVars>
      </dgm:prSet>
      <dgm:spPr/>
    </dgm:pt>
    <dgm:pt modelId="{A3ECB005-26FF-4EB0-ABC8-6527E84F97D4}" type="pres">
      <dgm:prSet presAssocID="{00CDA670-7D1C-4F62-A189-8E3160A90C8F}" presName="sibTrans" presStyleCnt="0"/>
      <dgm:spPr/>
    </dgm:pt>
    <dgm:pt modelId="{92EF2D29-E25C-4A59-8D16-C0B72898502A}" type="pres">
      <dgm:prSet presAssocID="{85D1D958-F774-4495-BB05-59C96B6BA179}" presName="node" presStyleLbl="node1" presStyleIdx="4" presStyleCnt="6" custLinFactX="-5624" custLinFactNeighborX="-100000" custLinFactNeighborY="-12930">
        <dgm:presLayoutVars>
          <dgm:bulletEnabled val="1"/>
        </dgm:presLayoutVars>
      </dgm:prSet>
      <dgm:spPr/>
    </dgm:pt>
    <dgm:pt modelId="{97CA53F2-457B-41BE-8373-FCF0074C68CC}" type="pres">
      <dgm:prSet presAssocID="{FD985ED9-A58F-4FBE-AEDB-14B647CBDA31}" presName="sibTrans" presStyleCnt="0"/>
      <dgm:spPr/>
    </dgm:pt>
    <dgm:pt modelId="{A1C4F2C5-1977-4600-B23C-81F95C581DAD}" type="pres">
      <dgm:prSet presAssocID="{0761945D-E038-4941-8E70-E5CDA302BA18}" presName="node" presStyleLbl="node1" presStyleIdx="5" presStyleCnt="6" custLinFactX="20796" custLinFactY="-29597" custLinFactNeighborX="100000" custLinFactNeighborY="-100000">
        <dgm:presLayoutVars>
          <dgm:bulletEnabled val="1"/>
        </dgm:presLayoutVars>
      </dgm:prSet>
      <dgm:spPr/>
    </dgm:pt>
  </dgm:ptLst>
  <dgm:cxnLst>
    <dgm:cxn modelId="{7E008A1F-61BF-4125-A495-3850D36D2E99}" type="presOf" srcId="{C4DE2CBF-2E19-4E5C-8B85-32C2ED0D8723}" destId="{06DE37BF-50AF-4BC8-B2C7-C75EA4A0A173}" srcOrd="0" destOrd="0" presId="urn:microsoft.com/office/officeart/2005/8/layout/default"/>
    <dgm:cxn modelId="{0006CA32-DCF0-4743-9E92-A9FE83CC9407}" srcId="{08941ABA-E20E-42F5-9422-FB05B46D8B00}" destId="{3605A302-D4F8-42E3-B846-8DAA467BF293}" srcOrd="3" destOrd="0" parTransId="{6496D153-A38E-4AA6-BA5E-B58A2479C274}" sibTransId="{00CDA670-7D1C-4F62-A189-8E3160A90C8F}"/>
    <dgm:cxn modelId="{536AF642-A4BB-4793-A566-56EACB3C6792}" type="presOf" srcId="{4FE8C488-B67E-4794-9D8A-34BA34048C99}" destId="{7FD629D0-3FB4-4114-AA2C-44BA0E7B4846}" srcOrd="0" destOrd="0" presId="urn:microsoft.com/office/officeart/2005/8/layout/default"/>
    <dgm:cxn modelId="{9F06BB4A-D01C-4720-A8C9-CCFB9C69DDAF}" srcId="{08941ABA-E20E-42F5-9422-FB05B46D8B00}" destId="{4FE8C488-B67E-4794-9D8A-34BA34048C99}" srcOrd="2" destOrd="0" parTransId="{88AFB7AD-42ED-425B-9882-40A78E83C5EB}" sibTransId="{4ED9B281-8EDD-4408-92C4-40FD0371234D}"/>
    <dgm:cxn modelId="{806FCA6A-E0BE-422B-85C1-FF4352B30A29}" type="presOf" srcId="{3605A302-D4F8-42E3-B846-8DAA467BF293}" destId="{ED98569D-081C-48C2-B10F-0C96D1680A85}" srcOrd="0" destOrd="0" presId="urn:microsoft.com/office/officeart/2005/8/layout/default"/>
    <dgm:cxn modelId="{2D119F75-4336-46A1-8CF3-3EA651B28010}" type="presOf" srcId="{0761945D-E038-4941-8E70-E5CDA302BA18}" destId="{A1C4F2C5-1977-4600-B23C-81F95C581DAD}" srcOrd="0" destOrd="0" presId="urn:microsoft.com/office/officeart/2005/8/layout/default"/>
    <dgm:cxn modelId="{22CC2377-834B-49C1-AE66-A6481C5D491A}" srcId="{08941ABA-E20E-42F5-9422-FB05B46D8B00}" destId="{0761945D-E038-4941-8E70-E5CDA302BA18}" srcOrd="5" destOrd="0" parTransId="{1AFB1AE7-8CC6-4F8F-A6F2-E5263122D2C5}" sibTransId="{7239350F-0846-49B2-A0FC-A312D396121C}"/>
    <dgm:cxn modelId="{D69BF88E-833D-44CF-A63A-A64D2758B90D}" srcId="{08941ABA-E20E-42F5-9422-FB05B46D8B00}" destId="{26A68A9E-C585-4FDD-A209-73BA50FD46FE}" srcOrd="0" destOrd="0" parTransId="{C0A36197-3459-46CD-B3B4-44177D7F4CF4}" sibTransId="{8AB0402F-1655-4490-BFE1-7C9312A17C2E}"/>
    <dgm:cxn modelId="{2FB23DAB-37F3-41F0-9E54-2230A159F510}" type="presOf" srcId="{85D1D958-F774-4495-BB05-59C96B6BA179}" destId="{92EF2D29-E25C-4A59-8D16-C0B72898502A}" srcOrd="0" destOrd="0" presId="urn:microsoft.com/office/officeart/2005/8/layout/default"/>
    <dgm:cxn modelId="{CE8A88AF-3156-4948-B2CB-F765B5103227}" type="presOf" srcId="{26A68A9E-C585-4FDD-A209-73BA50FD46FE}" destId="{EBB869CE-9389-482E-8FF0-88A882FD7D06}" srcOrd="0" destOrd="0" presId="urn:microsoft.com/office/officeart/2005/8/layout/default"/>
    <dgm:cxn modelId="{3D11C0AF-B9D5-4D44-BEFD-F2E8529A2459}" type="presOf" srcId="{08941ABA-E20E-42F5-9422-FB05B46D8B00}" destId="{E952FFAD-E794-4C1F-82C5-4E9FC43B3B64}" srcOrd="0" destOrd="0" presId="urn:microsoft.com/office/officeart/2005/8/layout/default"/>
    <dgm:cxn modelId="{437177B4-7EBB-4AB5-A3B5-A22DC7060EA2}" srcId="{08941ABA-E20E-42F5-9422-FB05B46D8B00}" destId="{C4DE2CBF-2E19-4E5C-8B85-32C2ED0D8723}" srcOrd="1" destOrd="0" parTransId="{B060E863-CB4A-4FDA-98C3-0BE9CF8C401B}" sibTransId="{C581E4D6-54B9-49C8-8B94-04E25FD4E860}"/>
    <dgm:cxn modelId="{4F9BE5DA-EFB5-42CE-A813-0BA2CE10D990}" srcId="{08941ABA-E20E-42F5-9422-FB05B46D8B00}" destId="{85D1D958-F774-4495-BB05-59C96B6BA179}" srcOrd="4" destOrd="0" parTransId="{AD3E0D84-E770-4D9E-BE64-059FB26EB02B}" sibTransId="{FD985ED9-A58F-4FBE-AEDB-14B647CBDA31}"/>
    <dgm:cxn modelId="{29557E6C-943E-4F39-92AC-16FFB5DC95F2}" type="presParOf" srcId="{E952FFAD-E794-4C1F-82C5-4E9FC43B3B64}" destId="{EBB869CE-9389-482E-8FF0-88A882FD7D06}" srcOrd="0" destOrd="0" presId="urn:microsoft.com/office/officeart/2005/8/layout/default"/>
    <dgm:cxn modelId="{F5034343-6C73-491F-A493-5E80E802B53F}" type="presParOf" srcId="{E952FFAD-E794-4C1F-82C5-4E9FC43B3B64}" destId="{4DE07128-3D85-498D-9B41-2125E6B71CD0}" srcOrd="1" destOrd="0" presId="urn:microsoft.com/office/officeart/2005/8/layout/default"/>
    <dgm:cxn modelId="{0DA0CF50-1086-4AA9-83D5-1FF88A3B2F6F}" type="presParOf" srcId="{E952FFAD-E794-4C1F-82C5-4E9FC43B3B64}" destId="{06DE37BF-50AF-4BC8-B2C7-C75EA4A0A173}" srcOrd="2" destOrd="0" presId="urn:microsoft.com/office/officeart/2005/8/layout/default"/>
    <dgm:cxn modelId="{E85C5E0C-A42E-409A-B134-D89D2553EC8D}" type="presParOf" srcId="{E952FFAD-E794-4C1F-82C5-4E9FC43B3B64}" destId="{6DC49695-53EB-4C54-81D7-6D46469B9E93}" srcOrd="3" destOrd="0" presId="urn:microsoft.com/office/officeart/2005/8/layout/default"/>
    <dgm:cxn modelId="{37AB661B-0B19-474D-8D94-18AEC2F8CAA5}" type="presParOf" srcId="{E952FFAD-E794-4C1F-82C5-4E9FC43B3B64}" destId="{7FD629D0-3FB4-4114-AA2C-44BA0E7B4846}" srcOrd="4" destOrd="0" presId="urn:microsoft.com/office/officeart/2005/8/layout/default"/>
    <dgm:cxn modelId="{CA88E03B-4471-4C2D-A610-959E5D2B80C6}" type="presParOf" srcId="{E952FFAD-E794-4C1F-82C5-4E9FC43B3B64}" destId="{E9D1586F-B78E-4FCB-869C-648A0BB93590}" srcOrd="5" destOrd="0" presId="urn:microsoft.com/office/officeart/2005/8/layout/default"/>
    <dgm:cxn modelId="{C0C1C93E-9DED-4245-8CE6-A9BE09319CF5}" type="presParOf" srcId="{E952FFAD-E794-4C1F-82C5-4E9FC43B3B64}" destId="{ED98569D-081C-48C2-B10F-0C96D1680A85}" srcOrd="6" destOrd="0" presId="urn:microsoft.com/office/officeart/2005/8/layout/default"/>
    <dgm:cxn modelId="{7855CFEE-F0A4-4F36-B3A5-0E598553F2A7}" type="presParOf" srcId="{E952FFAD-E794-4C1F-82C5-4E9FC43B3B64}" destId="{A3ECB005-26FF-4EB0-ABC8-6527E84F97D4}" srcOrd="7" destOrd="0" presId="urn:microsoft.com/office/officeart/2005/8/layout/default"/>
    <dgm:cxn modelId="{7C8A2555-E57E-49DB-8F7D-4755AAB80B18}" type="presParOf" srcId="{E952FFAD-E794-4C1F-82C5-4E9FC43B3B64}" destId="{92EF2D29-E25C-4A59-8D16-C0B72898502A}" srcOrd="8" destOrd="0" presId="urn:microsoft.com/office/officeart/2005/8/layout/default"/>
    <dgm:cxn modelId="{EEDE02D4-C647-48B2-947C-31BE5F24AAAD}" type="presParOf" srcId="{E952FFAD-E794-4C1F-82C5-4E9FC43B3B64}" destId="{97CA53F2-457B-41BE-8373-FCF0074C68CC}" srcOrd="9" destOrd="0" presId="urn:microsoft.com/office/officeart/2005/8/layout/default"/>
    <dgm:cxn modelId="{84A54731-97EB-4633-BE7E-ED53D3FF4334}" type="presParOf" srcId="{E952FFAD-E794-4C1F-82C5-4E9FC43B3B64}" destId="{A1C4F2C5-1977-4600-B23C-81F95C581DAD}" srcOrd="10" destOrd="0" presId="urn:microsoft.com/office/officeart/2005/8/layout/default"/>
  </dgm:cxnLst>
  <dgm:bg>
    <a:effectLst/>
  </dgm:bg>
  <dgm:whole>
    <a:effectLst/>
  </dgm:whole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203336-F3DE-4B3A-BCF4-0F68C23AC2BB}">
      <dsp:nvSpPr>
        <dsp:cNvPr id="0" name=""/>
        <dsp:cNvSpPr/>
      </dsp:nvSpPr>
      <dsp:spPr>
        <a:xfrm>
          <a:off x="0" y="0"/>
          <a:ext cx="8208912" cy="1154402"/>
        </a:xfrm>
        <a:prstGeom prst="roundRect">
          <a:avLst/>
        </a:prstGeom>
        <a:solidFill>
          <a:schemeClr val="accent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rtlCol="0" anchor="ctr" anchorCtr="0">
          <a:noAutofit/>
        </a:bodyPr>
        <a:lstStyle/>
        <a:p>
          <a:pPr marL="0" lvl="0" indent="0" algn="just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Book Antiqua" panose="02040602050305030304" pitchFamily="18" charset="0"/>
            </a:rPr>
            <a:t>1. </a:t>
          </a:r>
          <a:r>
            <a:rPr lang="ru-RU" sz="2000" b="1" kern="1200" dirty="0">
              <a:latin typeface="Book Antiqua" panose="02040602050305030304" pitchFamily="18" charset="0"/>
            </a:rPr>
            <a:t>За 2021 год сохранено 1718 рабочих мест, дополнительно создано 173 рабочих места.</a:t>
          </a:r>
          <a:endParaRPr lang="ru-RU" sz="2000" b="1" kern="1200" noProof="0" dirty="0">
            <a:latin typeface="Book Antiqua" panose="02040602050305030304" pitchFamily="18" charset="0"/>
          </a:endParaRPr>
        </a:p>
      </dsp:txBody>
      <dsp:txXfrm>
        <a:off x="56353" y="56353"/>
        <a:ext cx="8096206" cy="1041696"/>
      </dsp:txXfrm>
    </dsp:sp>
    <dsp:sp modelId="{E81E095C-4C8A-4C84-8B73-2D2372CC9FD2}">
      <dsp:nvSpPr>
        <dsp:cNvPr id="0" name=""/>
        <dsp:cNvSpPr/>
      </dsp:nvSpPr>
      <dsp:spPr>
        <a:xfrm>
          <a:off x="0" y="1249110"/>
          <a:ext cx="8208912" cy="925067"/>
        </a:xfrm>
        <a:prstGeom prst="roundRect">
          <a:avLst/>
        </a:prstGeom>
        <a:solidFill>
          <a:schemeClr val="accent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1" i="0" kern="1200" dirty="0">
              <a:latin typeface="Book Antiqua" panose="02040602050305030304" pitchFamily="18" charset="0"/>
              <a:cs typeface="Calibri" panose="020F0502020204030204" pitchFamily="34" charset="0"/>
            </a:rPr>
            <a:t>2.</a:t>
          </a:r>
          <a:r>
            <a:rPr lang="ru-RU" sz="2200" b="1" kern="1200" noProof="0" dirty="0">
              <a:latin typeface="Book Antiqua" panose="02040602050305030304" pitchFamily="18" charset="0"/>
            </a:rPr>
            <a:t> Инвестиции в основной капитал </a:t>
          </a:r>
          <a:r>
            <a:rPr lang="ru-RU" sz="2200" b="1" kern="1200" noProof="0" dirty="0" err="1">
              <a:latin typeface="Book Antiqua" panose="02040602050305030304" pitchFamily="18" charset="0"/>
            </a:rPr>
            <a:t>СМиСП</a:t>
          </a:r>
          <a:r>
            <a:rPr lang="ru-RU" sz="2200" b="1" kern="1200" noProof="0" dirty="0">
              <a:latin typeface="Book Antiqua" panose="02040602050305030304" pitchFamily="18" charset="0"/>
            </a:rPr>
            <a:t> за счет микрозаймов </a:t>
          </a:r>
          <a:r>
            <a:rPr lang="ru-RU" sz="2200" b="1" kern="1200" noProof="0" dirty="0">
              <a:solidFill>
                <a:schemeClr val="bg1"/>
              </a:solidFill>
              <a:latin typeface="Book Antiqua" panose="02040602050305030304" pitchFamily="18" charset="0"/>
            </a:rPr>
            <a:t>составили </a:t>
          </a:r>
          <a:r>
            <a:rPr lang="ru-RU" sz="2200" b="1" kern="1200" noProof="0" dirty="0">
              <a:solidFill>
                <a:schemeClr val="bg1"/>
              </a:solidFill>
              <a:latin typeface="Book Antiqua" panose="02040602050305030304" pitchFamily="18" charset="0"/>
              <a:cs typeface="Calibri" panose="020F0502020204030204" pitchFamily="34" charset="0"/>
            </a:rPr>
            <a:t>292 043</a:t>
          </a:r>
          <a:r>
            <a:rPr lang="ru-RU" sz="2200" b="1" kern="1200" noProof="0" dirty="0">
              <a:solidFill>
                <a:schemeClr val="bg1"/>
              </a:solidFill>
              <a:latin typeface="Book Antiqua" panose="02040602050305030304" pitchFamily="18" charset="0"/>
            </a:rPr>
            <a:t> тыс. руб.</a:t>
          </a:r>
          <a:endParaRPr lang="ru-RU" sz="2200" b="1" kern="1200" dirty="0">
            <a:solidFill>
              <a:schemeClr val="bg1"/>
            </a:solidFill>
            <a:latin typeface="Book Antiqua" panose="02040602050305030304" pitchFamily="18" charset="0"/>
          </a:endParaRPr>
        </a:p>
      </dsp:txBody>
      <dsp:txXfrm>
        <a:off x="45158" y="1294268"/>
        <a:ext cx="8118596" cy="834751"/>
      </dsp:txXfrm>
    </dsp:sp>
    <dsp:sp modelId="{9D216CF5-2456-4F3A-80B8-3AFE5D8E6C91}">
      <dsp:nvSpPr>
        <dsp:cNvPr id="0" name=""/>
        <dsp:cNvSpPr/>
      </dsp:nvSpPr>
      <dsp:spPr>
        <a:xfrm>
          <a:off x="0" y="2450254"/>
          <a:ext cx="8208912" cy="1522674"/>
        </a:xfrm>
        <a:prstGeom prst="roundRect">
          <a:avLst/>
        </a:prstGeom>
        <a:solidFill>
          <a:schemeClr val="accent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rtlCol="0" anchor="ctr" anchorCtr="0">
          <a:noAutofit/>
        </a:bodyPr>
        <a:lstStyle/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b="1" kern="1200" noProof="0" dirty="0">
              <a:latin typeface="Book Antiqua" panose="02040602050305030304" pitchFamily="18" charset="0"/>
            </a:rPr>
            <a:t>3. </a:t>
          </a:r>
          <a:r>
            <a:rPr lang="ru-RU" sz="2100" b="1" kern="1200" dirty="0">
              <a:solidFill>
                <a:schemeClr val="bg1"/>
              </a:solidFill>
              <a:latin typeface="Book Antiqua" panose="02040602050305030304" pitchFamily="18" charset="0"/>
            </a:rPr>
            <a:t>Благодаря взвешенной кредитной политике Фонда, риск портфеля на </a:t>
          </a:r>
          <a:r>
            <a:rPr lang="ru-RU" sz="2100" b="1" kern="1200" dirty="0">
              <a:solidFill>
                <a:schemeClr val="bg1"/>
              </a:solidFill>
              <a:latin typeface="Book Antiqua" panose="02040602050305030304" pitchFamily="18" charset="0"/>
              <a:cs typeface="Calibri" panose="020F0502020204030204" pitchFamily="34" charset="0"/>
            </a:rPr>
            <a:t>01.01.2022 г. </a:t>
          </a:r>
          <a:r>
            <a:rPr lang="ru-RU" sz="2100" b="1" kern="1200" dirty="0">
              <a:solidFill>
                <a:schemeClr val="bg1"/>
              </a:solidFill>
              <a:latin typeface="Book Antiqua" panose="02040602050305030304" pitchFamily="18" charset="0"/>
            </a:rPr>
            <a:t>составляет всего </a:t>
          </a:r>
          <a:r>
            <a:rPr lang="ru-RU" sz="2100" b="1" kern="1200" dirty="0">
              <a:solidFill>
                <a:schemeClr val="bg1"/>
              </a:solidFill>
              <a:latin typeface="Book Antiqua" panose="02040602050305030304" pitchFamily="18" charset="0"/>
              <a:cs typeface="Times New Roman" panose="02020603050405020304" pitchFamily="18" charset="0"/>
            </a:rPr>
            <a:t>2,0</a:t>
          </a:r>
          <a:r>
            <a:rPr lang="ru-RU" sz="2100" b="1" kern="1200" dirty="0">
              <a:solidFill>
                <a:schemeClr val="bg1"/>
              </a:solidFill>
              <a:latin typeface="Book Antiqua" panose="02040602050305030304" pitchFamily="18" charset="0"/>
              <a:cs typeface="Calibri" panose="020F0502020204030204" pitchFamily="34" charset="0"/>
            </a:rPr>
            <a:t>% (при нормативе не более 12%), а к</a:t>
          </a:r>
          <a:r>
            <a:rPr lang="ru-RU" sz="2100" b="1" kern="1200" dirty="0">
              <a:solidFill>
                <a:schemeClr val="bg1"/>
              </a:solidFill>
              <a:latin typeface="Book Antiqua" panose="02040602050305030304" pitchFamily="18" charset="0"/>
            </a:rPr>
            <a:t>оэффициент списания равен </a:t>
          </a:r>
          <a:r>
            <a:rPr lang="ru-RU" sz="2100" b="1" kern="1200" dirty="0">
              <a:solidFill>
                <a:schemeClr val="bg1"/>
              </a:solidFill>
              <a:latin typeface="Book Antiqua" panose="02040602050305030304" pitchFamily="18" charset="0"/>
              <a:cs typeface="Calibri" panose="020F0502020204030204" pitchFamily="34" charset="0"/>
            </a:rPr>
            <a:t>0,1</a:t>
          </a:r>
          <a:r>
            <a:rPr lang="ru-RU" sz="2100" b="1" kern="1200" dirty="0">
              <a:solidFill>
                <a:schemeClr val="bg1"/>
              </a:solidFill>
              <a:latin typeface="Book Antiqua" panose="02040602050305030304" pitchFamily="18" charset="0"/>
            </a:rPr>
            <a:t> % (при нормативе не более</a:t>
          </a:r>
          <a:r>
            <a:rPr lang="ru-RU" sz="2100" b="1" kern="1200" dirty="0">
              <a:solidFill>
                <a:schemeClr val="bg1"/>
              </a:solidFill>
              <a:latin typeface="Book Antiqua" panose="02040602050305030304" pitchFamily="18" charset="0"/>
              <a:cs typeface="Calibri" panose="020F0502020204030204" pitchFamily="34" charset="0"/>
            </a:rPr>
            <a:t> 5</a:t>
          </a:r>
          <a:r>
            <a:rPr lang="ru-RU" sz="2100" b="1" kern="1200" dirty="0">
              <a:solidFill>
                <a:schemeClr val="bg1"/>
              </a:solidFill>
              <a:latin typeface="Book Antiqua" panose="02040602050305030304" pitchFamily="18" charset="0"/>
            </a:rPr>
            <a:t>% ).</a:t>
          </a:r>
          <a:endParaRPr lang="ru-RU" sz="2100" b="1" kern="1200" noProof="0" dirty="0">
            <a:solidFill>
              <a:schemeClr val="bg1"/>
            </a:solidFill>
            <a:latin typeface="Book Antiqua" panose="02040602050305030304" pitchFamily="18" charset="0"/>
            <a:cs typeface="Calibri" panose="020F0502020204030204" pitchFamily="34" charset="0"/>
          </a:endParaRPr>
        </a:p>
      </dsp:txBody>
      <dsp:txXfrm>
        <a:off x="74331" y="2524585"/>
        <a:ext cx="8060250" cy="1374012"/>
      </dsp:txXfrm>
    </dsp:sp>
    <dsp:sp modelId="{EA0E8B3C-3A1D-4F10-A273-D43E73880DE3}">
      <dsp:nvSpPr>
        <dsp:cNvPr id="0" name=""/>
        <dsp:cNvSpPr/>
      </dsp:nvSpPr>
      <dsp:spPr>
        <a:xfrm>
          <a:off x="0" y="4172438"/>
          <a:ext cx="8208912" cy="1468027"/>
        </a:xfrm>
        <a:prstGeom prst="roundRect">
          <a:avLst/>
        </a:prstGeom>
        <a:solidFill>
          <a:schemeClr val="accent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rtlCol="0" anchor="ctr" anchorCtr="0">
          <a:noAutofit/>
        </a:bodyPr>
        <a:lstStyle/>
        <a:p>
          <a:pPr marL="0" lvl="0" indent="0" algn="just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latin typeface="Book Antiqua" panose="02040602050305030304" pitchFamily="18" charset="0"/>
              <a:cs typeface="Calibri" panose="020F0502020204030204" pitchFamily="34" charset="0"/>
            </a:rPr>
            <a:t>4.</a:t>
          </a:r>
          <a:r>
            <a:rPr lang="ru-RU" sz="1800" b="1" kern="1200" dirty="0">
              <a:latin typeface="Book Antiqua" panose="02040602050305030304" pitchFamily="18" charset="0"/>
            </a:rPr>
            <a:t> Мероприятия по популяризации программы микрофинансирования способствовали росту удельного веса субъектов предпринимательства, обратившихся впервые в Фонд до </a:t>
          </a:r>
          <a:r>
            <a:rPr lang="ru-RU" sz="1800" b="1" kern="1200" dirty="0">
              <a:latin typeface="Book Antiqua" panose="02040602050305030304" pitchFamily="18" charset="0"/>
              <a:cs typeface="Calibri" panose="020F0502020204030204" pitchFamily="34" charset="0"/>
            </a:rPr>
            <a:t>35</a:t>
          </a:r>
          <a:r>
            <a:rPr lang="ru-RU" sz="1800" b="1" kern="1200" dirty="0">
              <a:latin typeface="Book Antiqua" panose="02040602050305030304" pitchFamily="18" charset="0"/>
            </a:rPr>
            <a:t>%</a:t>
          </a:r>
          <a:endParaRPr lang="ru-RU" sz="1800" b="1" kern="1200" noProof="0" dirty="0">
            <a:solidFill>
              <a:schemeClr val="bg1"/>
            </a:solidFill>
            <a:latin typeface="Book Antiqua" panose="02040602050305030304" pitchFamily="18" charset="0"/>
            <a:cs typeface="Calibri" panose="020F0502020204030204" pitchFamily="34" charset="0"/>
          </a:endParaRPr>
        </a:p>
      </dsp:txBody>
      <dsp:txXfrm>
        <a:off x="71663" y="4244101"/>
        <a:ext cx="8065586" cy="13247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B869CE-9389-482E-8FF0-88A882FD7D06}">
      <dsp:nvSpPr>
        <dsp:cNvPr id="0" name=""/>
        <dsp:cNvSpPr/>
      </dsp:nvSpPr>
      <dsp:spPr>
        <a:xfrm>
          <a:off x="2586748" y="0"/>
          <a:ext cx="3182142" cy="137310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ru-RU" altLang="ru-RU" sz="1600" b="1" kern="1200" dirty="0">
              <a:latin typeface="Cuprum" panose="02000506000000020004" pitchFamily="2" charset="0"/>
              <a:cs typeface="Times New Roman" pitchFamily="18" charset="0"/>
            </a:rPr>
            <a:t>г. Ставрополь, ул. Пушкина, 25 а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ru-RU" altLang="ru-RU" sz="1600" b="1" kern="1200" dirty="0">
              <a:latin typeface="Cuprum" panose="02000506000000020004" pitchFamily="2" charset="0"/>
              <a:cs typeface="Times New Roman" pitchFamily="18" charset="0"/>
            </a:rPr>
            <a:t>тел: 8 (8652) 35-41-65,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ru-RU" altLang="ru-RU" sz="1600" b="1" kern="1200" dirty="0">
              <a:latin typeface="Cuprum" panose="02000506000000020004" pitchFamily="2" charset="0"/>
              <a:cs typeface="Times New Roman" pitchFamily="18" charset="0"/>
            </a:rPr>
            <a:t>тел: 8 (988) 099-94-62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ru-RU" altLang="ru-RU" sz="1600" b="1" kern="1200" dirty="0">
              <a:latin typeface="Cuprum" panose="02000506000000020004" pitchFamily="2" charset="0"/>
              <a:cs typeface="Times New Roman" pitchFamily="18" charset="0"/>
            </a:rPr>
            <a:t>тел: 8 800 100-80-26</a:t>
          </a:r>
          <a:endParaRPr lang="ru-RU" sz="1600" kern="1200" dirty="0"/>
        </a:p>
      </dsp:txBody>
      <dsp:txXfrm>
        <a:off x="2586748" y="0"/>
        <a:ext cx="3182142" cy="1373102"/>
      </dsp:txXfrm>
    </dsp:sp>
    <dsp:sp modelId="{06DE37BF-50AF-4BC8-B2C7-C75EA4A0A173}">
      <dsp:nvSpPr>
        <dsp:cNvPr id="0" name=""/>
        <dsp:cNvSpPr/>
      </dsp:nvSpPr>
      <dsp:spPr>
        <a:xfrm>
          <a:off x="216018" y="1584183"/>
          <a:ext cx="2288504" cy="137310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ru-RU" altLang="ru-RU" sz="1800" b="1" kern="1200">
              <a:latin typeface="Cuprum" panose="02000506000000020004" pitchFamily="2" charset="0"/>
              <a:cs typeface="Times New Roman" pitchFamily="18" charset="0"/>
            </a:rPr>
            <a:t>г. Буденновск, ул. Октябрьская, д.69"А"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ru-RU" altLang="ru-RU" sz="1800" b="1" kern="1200">
              <a:latin typeface="Cuprum" panose="02000506000000020004" pitchFamily="2" charset="0"/>
              <a:cs typeface="Times New Roman" pitchFamily="18" charset="0"/>
            </a:rPr>
            <a:t>тел: 8 (988) 702-14-77</a:t>
          </a:r>
          <a:endParaRPr lang="ru-RU" sz="1800" kern="1200" dirty="0"/>
        </a:p>
      </dsp:txBody>
      <dsp:txXfrm>
        <a:off x="216018" y="1584183"/>
        <a:ext cx="2288504" cy="1373102"/>
      </dsp:txXfrm>
    </dsp:sp>
    <dsp:sp modelId="{7FD629D0-3FB4-4114-AA2C-44BA0E7B4846}">
      <dsp:nvSpPr>
        <dsp:cNvPr id="0" name=""/>
        <dsp:cNvSpPr/>
      </dsp:nvSpPr>
      <dsp:spPr>
        <a:xfrm>
          <a:off x="1224138" y="3240359"/>
          <a:ext cx="2288504" cy="137310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ru-RU" altLang="ru-RU" sz="1800" b="1" kern="1200">
              <a:latin typeface="Cuprum" panose="02000506000000020004" pitchFamily="2" charset="0"/>
              <a:cs typeface="Times New Roman" pitchFamily="18" charset="0"/>
            </a:rPr>
            <a:t>г. Невинномысск, ул. Баумана, 21Д, 1 этаж (МФЦ)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ru-RU" altLang="ru-RU" sz="1800" b="1" kern="1200">
              <a:latin typeface="Cuprum" panose="02000506000000020004" pitchFamily="2" charset="0"/>
              <a:cs typeface="Times New Roman" pitchFamily="18" charset="0"/>
            </a:rPr>
            <a:t>тел: 8 (988) 860 84 14</a:t>
          </a:r>
          <a:endParaRPr lang="ru-RU" sz="1800" kern="1200" dirty="0"/>
        </a:p>
      </dsp:txBody>
      <dsp:txXfrm>
        <a:off x="1224138" y="3240359"/>
        <a:ext cx="2288504" cy="1373102"/>
      </dsp:txXfrm>
    </dsp:sp>
    <dsp:sp modelId="{ED98569D-081C-48C2-B10F-0C96D1680A85}">
      <dsp:nvSpPr>
        <dsp:cNvPr id="0" name=""/>
        <dsp:cNvSpPr/>
      </dsp:nvSpPr>
      <dsp:spPr>
        <a:xfrm>
          <a:off x="4896547" y="3240359"/>
          <a:ext cx="2288504" cy="137310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ru-RU" altLang="ru-RU" sz="1800" b="1" kern="1200" dirty="0">
              <a:latin typeface="Cuprum" panose="02000506000000020004" pitchFamily="2" charset="0"/>
              <a:cs typeface="Times New Roman" pitchFamily="18" charset="0"/>
            </a:rPr>
            <a:t>с. Красногвардейское, ул. </a:t>
          </a:r>
          <a:r>
            <a:rPr lang="ru-RU" sz="1800" b="0" i="0" kern="1200" dirty="0">
              <a:latin typeface="Cuprum" panose="02000506000000020004" pitchFamily="2" charset="0"/>
            </a:rPr>
            <a:t>Октябрьская, 39/1, помещение 13</a:t>
          </a:r>
          <a:endParaRPr lang="ru-RU" altLang="ru-RU" sz="1800" b="1" kern="1200" dirty="0">
            <a:latin typeface="Cuprum" panose="02000506000000020004" pitchFamily="2" charset="0"/>
            <a:cs typeface="Times New Roman" pitchFamily="18" charset="0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ru-RU" altLang="ru-RU" sz="1800" b="1" kern="1200" dirty="0">
              <a:latin typeface="Cuprum" panose="02000506000000020004" pitchFamily="2" charset="0"/>
              <a:cs typeface="Times New Roman" pitchFamily="18" charset="0"/>
            </a:rPr>
            <a:t>тел: 8 (918) 740-03-42</a:t>
          </a:r>
          <a:endParaRPr lang="ru-RU" sz="1800" kern="1200" dirty="0"/>
        </a:p>
      </dsp:txBody>
      <dsp:txXfrm>
        <a:off x="4896547" y="3240359"/>
        <a:ext cx="2288504" cy="1373102"/>
      </dsp:txXfrm>
    </dsp:sp>
    <dsp:sp modelId="{92EF2D29-E25C-4A59-8D16-C0B72898502A}">
      <dsp:nvSpPr>
        <dsp:cNvPr id="0" name=""/>
        <dsp:cNvSpPr/>
      </dsp:nvSpPr>
      <dsp:spPr>
        <a:xfrm>
          <a:off x="3024344" y="1584178"/>
          <a:ext cx="2288504" cy="137310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ru-RU" altLang="ru-RU" sz="1800" b="1" kern="1200">
              <a:latin typeface="Cuprum" panose="02000506000000020004" pitchFamily="2" charset="0"/>
              <a:cs typeface="Times New Roman" pitchFamily="18" charset="0"/>
            </a:rPr>
            <a:t>г. Минеральные Воды, ул. 50 лет Октября, д.67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ru-RU" altLang="ru-RU" sz="1800" b="1" kern="1200">
              <a:latin typeface="Cuprum" panose="02000506000000020004" pitchFamily="2" charset="0"/>
              <a:cs typeface="Times New Roman" pitchFamily="18" charset="0"/>
            </a:rPr>
            <a:t>тел.: 8 (918) 740-29-17</a:t>
          </a:r>
          <a:endParaRPr lang="ru-RU" sz="1800" kern="1200" dirty="0"/>
        </a:p>
      </dsp:txBody>
      <dsp:txXfrm>
        <a:off x="3024344" y="1584178"/>
        <a:ext cx="2288504" cy="1373102"/>
      </dsp:txXfrm>
    </dsp:sp>
    <dsp:sp modelId="{A1C4F2C5-1977-4600-B23C-81F95C581DAD}">
      <dsp:nvSpPr>
        <dsp:cNvPr id="0" name=""/>
        <dsp:cNvSpPr/>
      </dsp:nvSpPr>
      <dsp:spPr>
        <a:xfrm>
          <a:off x="5688621" y="1584173"/>
          <a:ext cx="2288504" cy="137310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altLang="ru-RU" sz="1800" b="1" kern="1200" dirty="0">
              <a:latin typeface="Cuprum" panose="02000506000000020004" pitchFamily="2" charset="0"/>
              <a:cs typeface="Times New Roman" pitchFamily="18" charset="0"/>
            </a:rPr>
            <a:t>г. Благодарный, ул. Ленина, дом 184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altLang="ru-RU" sz="1800" b="1" kern="1200" dirty="0">
              <a:latin typeface="Cuprum" panose="02000506000000020004" pitchFamily="2" charset="0"/>
              <a:cs typeface="Times New Roman" pitchFamily="18" charset="0"/>
            </a:rPr>
            <a:t>тел: 8 (988) 700-02-16</a:t>
          </a:r>
        </a:p>
      </dsp:txBody>
      <dsp:txXfrm>
        <a:off x="5688621" y="1584173"/>
        <a:ext cx="2288504" cy="13731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3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5" y="0"/>
            <a:ext cx="2945659" cy="4963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0365C73-270C-4AFB-A124-BD2E4375252C}" type="datetime1">
              <a:rPr lang="ru-RU" smtClean="0"/>
              <a:t>02.03.2022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2" y="9428583"/>
            <a:ext cx="2945659" cy="4963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5" y="9428583"/>
            <a:ext cx="2945659" cy="4963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98ED8CD-4E4C-49AC-BDC6-2963BA49E54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4179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3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63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E49F85-3216-4596-B44B-827FE6DFDEFE}" type="datetime1">
              <a:rPr lang="ru-RU" smtClean="0"/>
              <a:pPr/>
              <a:t>02.03.2022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28583"/>
            <a:ext cx="2945659" cy="4963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5" y="9428583"/>
            <a:ext cx="2945659" cy="4963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FB91549-43BF-425A-AF25-75262019208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239286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FB91549-43BF-425A-AF25-75262019208C}" type="slidenum">
              <a:rPr lang="ru-RU" noProof="0" smtClean="0"/>
              <a:t>1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2950494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59350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FB91549-43BF-425A-AF25-75262019208C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94792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FB91549-43BF-425A-AF25-75262019208C}" type="slidenum">
              <a:rPr lang="ru-RU" noProof="0" smtClean="0"/>
              <a:t>3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0020107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FB91549-43BF-425A-AF25-75262019208C}" type="slidenum">
              <a:rPr lang="ru-RU" noProof="0" smtClean="0"/>
              <a:t>4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0198973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59350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FB91549-43BF-425A-AF25-75262019208C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26497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59350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FB91549-43BF-425A-AF25-75262019208C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36801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FB91549-43BF-425A-AF25-75262019208C}" type="slidenum">
              <a:rPr lang="ru-RU" noProof="0" smtClean="0"/>
              <a:t>7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7233463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FB91549-43BF-425A-AF25-75262019208C}" type="slidenum">
              <a:rPr lang="ru-RU" noProof="0" smtClean="0"/>
              <a:t>8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8322074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FB91549-43BF-425A-AF25-75262019208C}" type="slidenum">
              <a:rPr lang="ru-RU" noProof="0" smtClean="0"/>
              <a:t>9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588089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Взгляд вверх на облака и голубое небо из двора-колодца, образованного зданиями со стеклянными фасадами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56173" y="3"/>
            <a:ext cx="5487829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6129" y="685806"/>
            <a:ext cx="2972574" cy="4724399"/>
          </a:xfrm>
        </p:spPr>
        <p:txBody>
          <a:bodyPr rtlCol="0">
            <a:normAutofit/>
          </a:bodyPr>
          <a:lstStyle>
            <a:lvl1pPr>
              <a:defRPr sz="2701"/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6129" y="5410200"/>
            <a:ext cx="2972574" cy="7620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1350">
                <a:solidFill>
                  <a:schemeClr val="tx1"/>
                </a:solidFill>
              </a:defRPr>
            </a:lvl1pPr>
            <a:lvl2pPr marL="2572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4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9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62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3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07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 noProof="0"/>
              <a:t>Образец подзаголовка</a:t>
            </a:r>
            <a:endParaRPr lang="ru-RU" noProof="0" dirty="0"/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7BB2B9E-2F8E-4635-AD7A-EB57B20F54A9}" type="datetime1">
              <a:rPr lang="ru-RU" noProof="0" smtClean="0"/>
              <a:t>02.03.2022</a:t>
            </a:fld>
            <a:endParaRPr lang="ru-RU" noProof="0" dirty="0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3F31473-23EB-4724-8B59-FE6D21D89FA4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7348395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F1A66E2-1990-44F0-A7C2-CC10213F1703}" type="datetime1">
              <a:rPr lang="ru-RU" noProof="0" smtClean="0"/>
              <a:t>02.03.2022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3F31473-23EB-4724-8B59-FE6D21D89FA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176294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16070" y="685800"/>
            <a:ext cx="971804" cy="5486400"/>
          </a:xfrm>
        </p:spPr>
        <p:txBody>
          <a:bodyPr vert="eaVert"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6130" y="685800"/>
            <a:ext cx="7107541" cy="5486400"/>
          </a:xfrm>
        </p:spPr>
        <p:txBody>
          <a:bodyPr vert="eaVert"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38DE717-09BD-42BB-B75A-8F22795CF2ED}" type="datetime1">
              <a:rPr lang="ru-RU" noProof="0" smtClean="0"/>
              <a:t>02.03.2022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3F31473-23EB-4724-8B59-FE6D21D89FA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850052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3E463C-21EB-4053-92F0-C9BD8EF7245D}" type="datetimeFigureOut">
              <a:rPr lang="ru-RU" smtClean="0"/>
              <a:pPr>
                <a:defRPr/>
              </a:pPr>
              <a:t>02.03.2022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7C0916-3D01-46AA-BE07-DBB38F2ED163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50131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4B36507-FF1E-45BD-9A6D-B3BC2CB70614}" type="datetimeFigureOut">
              <a:rPr lang="ru-RU" smtClean="0"/>
              <a:pPr>
                <a:defRPr/>
              </a:pPr>
              <a:t>02.03.2022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365D66-85B6-4678-AA79-0DF8313DC665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295949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C82ABD-514F-492F-A021-43DC3409A501}" type="datetimeFigureOut">
              <a:rPr lang="ru-RU" smtClean="0"/>
              <a:pPr>
                <a:defRPr/>
              </a:pPr>
              <a:t>02.03.2022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F683C5-4088-4136-B8D7-5A2E5AC174A3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556052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1198891-7FB9-4FBF-9D7B-40E7D17D343C}" type="datetime1">
              <a:rPr lang="ru-RU" noProof="0" smtClean="0"/>
              <a:t>02.03.2022</a:t>
            </a:fld>
            <a:endParaRPr lang="ru-RU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/>
              <a:t>Добавить нижний колонтитул</a:t>
            </a:r>
            <a:endParaRPr lang="ru-RU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3F31473-23EB-4724-8B59-FE6D21D89FA4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895050040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AC91257-6BCC-49A4-9544-26709A69A2D6}" type="datetimeFigureOut">
              <a:rPr lang="ru-RU" smtClean="0"/>
              <a:pPr>
                <a:defRPr/>
              </a:pPr>
              <a:t>02.03.2022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C88262-1D9D-4CD5-84DF-45D45ADBE99F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654134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7CF650-791F-47CE-BBE8-B79CBF637B7A}" type="datetimeFigureOut">
              <a:rPr lang="ru-RU" smtClean="0"/>
              <a:pPr>
                <a:defRPr/>
              </a:pPr>
              <a:t>02.03.2022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087D6D-8FBB-43A6-96FA-9B6C29BA3731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087761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A38EC51-C5A7-45EB-906A-7B52FBA0AC75}" type="datetimeFigureOut">
              <a:rPr lang="ru-RU" smtClean="0"/>
              <a:pPr>
                <a:defRPr/>
              </a:pPr>
              <a:t>02.03.2022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6FFB1C-BEFC-4BE6-882C-A349C833D2AB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929616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D026D6-1317-4423-9060-22E700BEE10E}" type="datetimeFigureOut">
              <a:rPr lang="ru-RU" smtClean="0"/>
              <a:pPr>
                <a:defRPr/>
              </a:pPr>
              <a:t>02.03.2022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E3C5F2-8FC6-4C5E-AFA2-40BA81BA044B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24961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CF8F67C-761A-45E5-AA93-3D403D994F41}" type="datetime1">
              <a:rPr lang="ru-RU" noProof="0" smtClean="0"/>
              <a:t>02.03.2022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3F31473-23EB-4724-8B59-FE6D21D89FA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137862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1198891-7FB9-4FBF-9D7B-40E7D17D343C}" type="datetime1">
              <a:rPr lang="ru-RU" noProof="0" smtClean="0"/>
              <a:t>02.03.2022</a:t>
            </a:fld>
            <a:endParaRPr lang="ru-RU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pPr rtl="0"/>
            <a:r>
              <a:rPr lang="ru-RU" noProof="0"/>
              <a:t>Добавить нижний колонтитул</a:t>
            </a:r>
            <a:endParaRPr lang="ru-RU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3F31473-23EB-4724-8B59-FE6D21D89FA4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173612172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5D6BF2-2349-4550-95A3-0F59EB30C755}" type="datetimeFigureOut">
              <a:rPr lang="ru-RU" smtClean="0"/>
              <a:pPr>
                <a:defRPr/>
              </a:pPr>
              <a:t>02.03.2022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6C5BB9-BC7E-4289-AD35-278757D262EE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388496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5D6BF2-2349-4550-95A3-0F59EB30C755}" type="datetimeFigureOut">
              <a:rPr lang="ru-RU" smtClean="0"/>
              <a:pPr>
                <a:defRPr/>
              </a:pPr>
              <a:t>02.03.2022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6C5BB9-BC7E-4289-AD35-278757D262EE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152975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5D6BF2-2349-4550-95A3-0F59EB30C755}" type="datetimeFigureOut">
              <a:rPr lang="ru-RU" smtClean="0"/>
              <a:pPr>
                <a:defRPr/>
              </a:pPr>
              <a:t>02.03.2022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6C5BB9-BC7E-4289-AD35-278757D262EE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294605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5D6BF2-2349-4550-95A3-0F59EB30C755}" type="datetimeFigureOut">
              <a:rPr lang="ru-RU" smtClean="0"/>
              <a:pPr>
                <a:defRPr/>
              </a:pPr>
              <a:t>02.03.2022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6C5BB9-BC7E-4289-AD35-278757D262EE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655358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5D6BF2-2349-4550-95A3-0F59EB30C755}" type="datetimeFigureOut">
              <a:rPr lang="ru-RU" smtClean="0"/>
              <a:pPr>
                <a:defRPr/>
              </a:pPr>
              <a:t>02.03.2022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6C5BB9-BC7E-4289-AD35-278757D262EE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561372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5D6BF2-2349-4550-95A3-0F59EB30C755}" type="datetimeFigureOut">
              <a:rPr lang="ru-RU" smtClean="0"/>
              <a:pPr>
                <a:defRPr/>
              </a:pPr>
              <a:t>02.03.2022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6C5BB9-BC7E-4289-AD35-278757D262EE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730966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950DA8-04B7-4107-8693-F708884B7D2E}" type="datetimeFigureOut">
              <a:rPr lang="ru-RU" smtClean="0"/>
              <a:pPr>
                <a:defRPr/>
              </a:pPr>
              <a:t>02.03.2022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84DC6E-9AA9-4EFA-9D7B-A6E0C4671B9D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192446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4FE20C-0C88-450C-985B-3345877066C2}" type="datetimeFigureOut">
              <a:rPr lang="ru-RU" smtClean="0"/>
              <a:pPr>
                <a:defRPr/>
              </a:pPr>
              <a:t>02.03.2022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DF01A6-45DF-4DBD-ADBA-283DE33AD9EF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905829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9118" y="1828800"/>
            <a:ext cx="6173808" cy="2895600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4951">
                <a:solidFill>
                  <a:schemeClr val="tx1"/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99118" y="4800600"/>
            <a:ext cx="6173808" cy="12192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500" cap="all" spc="150" baseline="0">
                <a:solidFill>
                  <a:schemeClr val="accent1"/>
                </a:solidFill>
              </a:defRPr>
            </a:lvl1pPr>
            <a:lvl2pPr marL="342991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98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974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966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95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949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94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932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3332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131" y="2590800"/>
            <a:ext cx="6173807" cy="2819400"/>
          </a:xfrm>
        </p:spPr>
        <p:txBody>
          <a:bodyPr rtlCol="0" anchor="b">
            <a:normAutofit/>
          </a:bodyPr>
          <a:lstStyle>
            <a:lvl1pPr algn="l">
              <a:defRPr sz="2701" b="0" cap="none" baseline="0"/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4939" y="5410200"/>
            <a:ext cx="6174998" cy="762000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1350">
                <a:solidFill>
                  <a:schemeClr val="tx1"/>
                </a:solidFill>
              </a:defRPr>
            </a:lvl1pPr>
            <a:lvl2pPr marL="257243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487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731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9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6218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462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70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949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98CE04B-C4AA-4634-A469-DA31FB2126F8}" type="datetime1">
              <a:rPr lang="ru-RU" noProof="0" smtClean="0"/>
              <a:t>02.03.2022</a:t>
            </a:fld>
            <a:endParaRPr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3F31473-23EB-4724-8B59-FE6D21D89FA4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22511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E08C5DC-7690-41E4-921F-0CCD86F95B69}" type="datetime1">
              <a:rPr lang="ru-RU" smtClean="0"/>
              <a:pPr/>
              <a:t>02.03.2022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1523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4918" y="2514600"/>
            <a:ext cx="6520997" cy="2819400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3601" b="0" cap="none" baseline="0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799118" y="5410201"/>
            <a:ext cx="6517197" cy="609601"/>
          </a:xfrm>
        </p:spPr>
        <p:txBody>
          <a:bodyPr rtlCol="0" anchor="t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500" cap="all" spc="150" baseline="0">
                <a:solidFill>
                  <a:schemeClr val="accent1"/>
                </a:solidFill>
              </a:defRPr>
            </a:lvl1pPr>
            <a:lvl2pPr marL="342991" indent="0" algn="l" rtl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983" indent="0" algn="l" rtl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974" indent="0" algn="l" rtl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966" indent="0" algn="l" rtl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957" indent="0" algn="l" rtl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949" indent="0" algn="l" rtl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940" indent="0" algn="l" rtl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932" indent="0" algn="l" rtl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175A814-E90F-481F-9D66-10F3829730B9}" type="datetime1">
              <a:rPr lang="ru-RU" smtClean="0"/>
              <a:pPr/>
              <a:t>02.03.2022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6952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28880" y="1905001"/>
            <a:ext cx="3315563" cy="4114800"/>
          </a:xfrm>
        </p:spPr>
        <p:txBody>
          <a:bodyPr rtlCol="0">
            <a:normAutofit/>
          </a:bodyPr>
          <a:lstStyle>
            <a:lvl1pPr algn="l" rtl="0">
              <a:defRPr sz="1800"/>
            </a:lvl1pPr>
            <a:lvl2pPr algn="l" rtl="0">
              <a:defRPr sz="1500"/>
            </a:lvl2pPr>
            <a:lvl3pPr algn="l" rtl="0">
              <a:defRPr sz="1350"/>
            </a:lvl3pPr>
            <a:lvl4pPr algn="l" rtl="0">
              <a:defRPr sz="1200"/>
            </a:lvl4pPr>
            <a:lvl5pPr algn="l" rtl="0">
              <a:defRPr sz="1200"/>
            </a:lvl5pPr>
            <a:lvl6pPr algn="l" rtl="0">
              <a:defRPr sz="1200"/>
            </a:lvl6pPr>
            <a:lvl7pPr algn="l" rtl="0">
              <a:defRPr sz="1200"/>
            </a:lvl7pPr>
            <a:lvl8pPr algn="l" rtl="0">
              <a:defRPr sz="1200"/>
            </a:lvl8pPr>
            <a:lvl9pPr algn="l" rtl="0">
              <a:defRPr sz="12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73104" y="1905001"/>
            <a:ext cx="3315563" cy="4114800"/>
          </a:xfrm>
        </p:spPr>
        <p:txBody>
          <a:bodyPr rtlCol="0">
            <a:normAutofit/>
          </a:bodyPr>
          <a:lstStyle>
            <a:lvl1pPr algn="l" rtl="0">
              <a:defRPr sz="1800"/>
            </a:lvl1pPr>
            <a:lvl2pPr algn="l" rtl="0">
              <a:defRPr sz="1500"/>
            </a:lvl2pPr>
            <a:lvl3pPr algn="l" rtl="0">
              <a:defRPr sz="1350"/>
            </a:lvl3pPr>
            <a:lvl4pPr algn="l" rtl="0">
              <a:defRPr sz="1200"/>
            </a:lvl4pPr>
            <a:lvl5pPr algn="l" rtl="0">
              <a:defRPr sz="1200"/>
            </a:lvl5pPr>
            <a:lvl6pPr algn="l" rtl="0">
              <a:defRPr sz="1200"/>
            </a:lvl6pPr>
            <a:lvl7pPr algn="l" rtl="0">
              <a:defRPr sz="1200"/>
            </a:lvl7pPr>
            <a:lvl8pPr algn="l" rtl="0">
              <a:defRPr sz="1200"/>
            </a:lvl8pPr>
            <a:lvl9pPr algn="l" rtl="0">
              <a:defRPr sz="12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ru-RU" dirty="0"/>
              <a:t>​</a:t>
            </a:r>
            <a:fld id="{37209019-E585-49FC-B62B-4F8E88B75BBF}" type="datetime1">
              <a:rPr lang="ru-RU" smtClean="0"/>
              <a:pPr/>
              <a:t>02.03.2022</a:t>
            </a:fld>
            <a:r>
              <a:rPr lang="ru-RU" dirty="0"/>
              <a:t>​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0712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42106" y="1905000"/>
            <a:ext cx="3313277" cy="762000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1500" b="0" cap="all" spc="150" baseline="0">
                <a:solidFill>
                  <a:schemeClr val="accent1"/>
                </a:solidFill>
              </a:defRPr>
            </a:lvl1pPr>
            <a:lvl2pPr marL="342991" indent="0" algn="l" rtl="0">
              <a:buNone/>
              <a:defRPr sz="1500" b="1"/>
            </a:lvl2pPr>
            <a:lvl3pPr marL="685983" indent="0" algn="l" rtl="0">
              <a:buNone/>
              <a:defRPr sz="1350" b="1"/>
            </a:lvl3pPr>
            <a:lvl4pPr marL="1028974" indent="0" algn="l" rtl="0">
              <a:buNone/>
              <a:defRPr sz="1200" b="1"/>
            </a:lvl4pPr>
            <a:lvl5pPr marL="1371966" indent="0" algn="l" rtl="0">
              <a:buNone/>
              <a:defRPr sz="1200" b="1"/>
            </a:lvl5pPr>
            <a:lvl6pPr marL="1714957" indent="0" algn="l" rtl="0">
              <a:buNone/>
              <a:defRPr sz="1200" b="1"/>
            </a:lvl6pPr>
            <a:lvl7pPr marL="2057949" indent="0" algn="l" rtl="0">
              <a:buNone/>
              <a:defRPr sz="1200" b="1"/>
            </a:lvl7pPr>
            <a:lvl8pPr marL="2400940" indent="0" algn="l" rtl="0">
              <a:buNone/>
              <a:defRPr sz="1200" b="1"/>
            </a:lvl8pPr>
            <a:lvl9pPr marL="2743932" indent="0" algn="l" rtl="0">
              <a:buNone/>
              <a:defRPr sz="12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42106" y="2743201"/>
            <a:ext cx="3313277" cy="3276600"/>
          </a:xfrm>
        </p:spPr>
        <p:txBody>
          <a:bodyPr rtlCol="0">
            <a:normAutofit/>
          </a:bodyPr>
          <a:lstStyle>
            <a:lvl1pPr algn="l" rtl="0">
              <a:defRPr sz="1800"/>
            </a:lvl1pPr>
            <a:lvl2pPr algn="l" rtl="0">
              <a:defRPr sz="1500"/>
            </a:lvl2pPr>
            <a:lvl3pPr algn="l" rtl="0">
              <a:defRPr sz="1350"/>
            </a:lvl3pPr>
            <a:lvl4pPr algn="l" rtl="0">
              <a:defRPr sz="1200"/>
            </a:lvl4pPr>
            <a:lvl5pPr algn="l" rtl="0">
              <a:defRPr sz="1200"/>
            </a:lvl5pPr>
            <a:lvl6pPr algn="l" rtl="0">
              <a:defRPr sz="1200"/>
            </a:lvl6pPr>
            <a:lvl7pPr algn="l" rtl="0">
              <a:defRPr sz="1200"/>
            </a:lvl7pPr>
            <a:lvl8pPr algn="l" rtl="0">
              <a:defRPr sz="1200"/>
            </a:lvl8pPr>
            <a:lvl9pPr algn="l" rtl="0">
              <a:defRPr sz="12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88617" y="1905000"/>
            <a:ext cx="3313277" cy="762000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1500" b="0" cap="all" spc="150" baseline="0">
                <a:solidFill>
                  <a:schemeClr val="accent1"/>
                </a:solidFill>
              </a:defRPr>
            </a:lvl1pPr>
            <a:lvl2pPr marL="342991" indent="0" algn="l" rtl="0">
              <a:buNone/>
              <a:defRPr sz="1500" b="1"/>
            </a:lvl2pPr>
            <a:lvl3pPr marL="685983" indent="0" algn="l" rtl="0">
              <a:buNone/>
              <a:defRPr sz="1350" b="1"/>
            </a:lvl3pPr>
            <a:lvl4pPr marL="1028974" indent="0" algn="l" rtl="0">
              <a:buNone/>
              <a:defRPr sz="1200" b="1"/>
            </a:lvl4pPr>
            <a:lvl5pPr marL="1371966" indent="0" algn="l" rtl="0">
              <a:buNone/>
              <a:defRPr sz="1200" b="1"/>
            </a:lvl5pPr>
            <a:lvl6pPr marL="1714957" indent="0" algn="l" rtl="0">
              <a:buNone/>
              <a:defRPr sz="1200" b="1"/>
            </a:lvl6pPr>
            <a:lvl7pPr marL="2057949" indent="0" algn="l" rtl="0">
              <a:buNone/>
              <a:defRPr sz="1200" b="1"/>
            </a:lvl7pPr>
            <a:lvl8pPr marL="2400940" indent="0" algn="l" rtl="0">
              <a:buNone/>
              <a:defRPr sz="1200" b="1"/>
            </a:lvl8pPr>
            <a:lvl9pPr marL="2743932" indent="0" algn="l" rtl="0">
              <a:buNone/>
              <a:defRPr sz="12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88617" y="2743201"/>
            <a:ext cx="3313277" cy="3276600"/>
          </a:xfrm>
        </p:spPr>
        <p:txBody>
          <a:bodyPr rtlCol="0">
            <a:normAutofit/>
          </a:bodyPr>
          <a:lstStyle>
            <a:lvl1pPr algn="l" rtl="0">
              <a:defRPr sz="1800"/>
            </a:lvl1pPr>
            <a:lvl2pPr algn="l" rtl="0">
              <a:defRPr sz="1500"/>
            </a:lvl2pPr>
            <a:lvl3pPr algn="l" rtl="0">
              <a:defRPr sz="1350"/>
            </a:lvl3pPr>
            <a:lvl4pPr algn="l" rtl="0">
              <a:defRPr sz="1200"/>
            </a:lvl4pPr>
            <a:lvl5pPr algn="l" rtl="0">
              <a:defRPr sz="1200"/>
            </a:lvl5pPr>
            <a:lvl6pPr algn="l" rtl="0">
              <a:defRPr sz="1200"/>
            </a:lvl6pPr>
            <a:lvl7pPr algn="l" rtl="0">
              <a:defRPr sz="1200"/>
            </a:lvl7pPr>
            <a:lvl8pPr algn="l" rtl="0">
              <a:defRPr sz="1200"/>
            </a:lvl8pPr>
            <a:lvl9pPr algn="l" rtl="0">
              <a:defRPr sz="12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9553319-FCD4-4339-95E3-CA608CFF30E2}" type="datetime1">
              <a:rPr lang="ru-RU" smtClean="0"/>
              <a:pPr/>
              <a:t>02.03.2022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8750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EE4BD36-0D92-42E0-A6BC-3DE49444FD88}" type="datetime1">
              <a:rPr lang="ru-RU" smtClean="0"/>
              <a:pPr/>
              <a:t>02.03.2022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3341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3AA0470-602E-4818-A25C-047C8515CFC6}" type="datetime1">
              <a:rPr lang="ru-RU" smtClean="0"/>
              <a:pPr/>
              <a:t>02.03.2022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1128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1910" y="1905000"/>
            <a:ext cx="2698158" cy="2667000"/>
          </a:xfrm>
        </p:spPr>
        <p:txBody>
          <a:bodyPr rtlCol="0" anchor="b">
            <a:noAutofit/>
          </a:bodyPr>
          <a:lstStyle>
            <a:lvl1pPr algn="l" rtl="0">
              <a:lnSpc>
                <a:spcPct val="90000"/>
              </a:lnSpc>
              <a:defRPr sz="2701" b="0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14528" y="685800"/>
            <a:ext cx="4801850" cy="5334000"/>
          </a:xfrm>
        </p:spPr>
        <p:txBody>
          <a:bodyPr rtlCol="0">
            <a:normAutofit/>
          </a:bodyPr>
          <a:lstStyle>
            <a:lvl1pPr algn="l" rtl="0">
              <a:defRPr sz="1800"/>
            </a:lvl1pPr>
            <a:lvl2pPr algn="l" rtl="0">
              <a:defRPr sz="1500"/>
            </a:lvl2pPr>
            <a:lvl3pPr algn="l" rtl="0">
              <a:defRPr sz="1350"/>
            </a:lvl3pPr>
            <a:lvl4pPr algn="l" rtl="0">
              <a:defRPr sz="1200"/>
            </a:lvl4pPr>
            <a:lvl5pPr algn="l" rtl="0">
              <a:defRPr sz="1200"/>
            </a:lvl5pPr>
            <a:lvl6pPr algn="l" rtl="0">
              <a:defRPr sz="1200"/>
            </a:lvl6pPr>
            <a:lvl7pPr algn="l" rtl="0">
              <a:defRPr sz="1200"/>
            </a:lvl7pPr>
            <a:lvl8pPr algn="l" rtl="0">
              <a:defRPr sz="1200"/>
            </a:lvl8pPr>
            <a:lvl9pPr algn="l" rtl="0">
              <a:defRPr sz="12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9118" y="4648200"/>
            <a:ext cx="2686749" cy="1371600"/>
          </a:xfrm>
        </p:spPr>
        <p:txBody>
          <a:bodyPr rtlCol="0">
            <a:normAutofit/>
          </a:bodyPr>
          <a:lstStyle>
            <a:lvl1pPr marL="0" indent="0" algn="l" rtl="0">
              <a:lnSpc>
                <a:spcPct val="90000"/>
              </a:lnSpc>
              <a:spcBef>
                <a:spcPts val="900"/>
              </a:spcBef>
              <a:buNone/>
              <a:defRPr sz="1350"/>
            </a:lvl1pPr>
            <a:lvl2pPr marL="342991" indent="0" algn="l" rtl="0">
              <a:buNone/>
              <a:defRPr sz="900"/>
            </a:lvl2pPr>
            <a:lvl3pPr marL="685983" indent="0" algn="l" rtl="0">
              <a:buNone/>
              <a:defRPr sz="750"/>
            </a:lvl3pPr>
            <a:lvl4pPr marL="1028974" indent="0" algn="l" rtl="0">
              <a:buNone/>
              <a:defRPr sz="675"/>
            </a:lvl4pPr>
            <a:lvl5pPr marL="1371966" indent="0" algn="l" rtl="0">
              <a:buNone/>
              <a:defRPr sz="675"/>
            </a:lvl5pPr>
            <a:lvl6pPr marL="1714957" indent="0" algn="l" rtl="0">
              <a:buNone/>
              <a:defRPr sz="675"/>
            </a:lvl6pPr>
            <a:lvl7pPr marL="2057949" indent="0" algn="l" rtl="0">
              <a:buNone/>
              <a:defRPr sz="675"/>
            </a:lvl7pPr>
            <a:lvl8pPr marL="2400940" indent="0" algn="l" rtl="0">
              <a:buNone/>
              <a:defRPr sz="675"/>
            </a:lvl8pPr>
            <a:lvl9pPr marL="2743932" indent="0" algn="l" rtl="0">
              <a:buNone/>
              <a:defRPr sz="675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B9837FC-FBB6-4C6B-A6BE-B70FBC32743C}" type="datetime1">
              <a:rPr lang="ru-RU" smtClean="0"/>
              <a:pPr/>
              <a:t>02.03.2022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5132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714528" y="685800"/>
            <a:ext cx="4801850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 rtlCol="0">
            <a:normAutofit/>
          </a:bodyPr>
          <a:lstStyle>
            <a:lvl1pPr marL="0" indent="0" algn="ctr" rtl="0">
              <a:buNone/>
              <a:defRPr sz="1800"/>
            </a:lvl1pPr>
            <a:lvl2pPr marL="342991" indent="0" algn="l" rtl="0">
              <a:buNone/>
              <a:defRPr sz="2101"/>
            </a:lvl2pPr>
            <a:lvl3pPr marL="685983" indent="0" algn="l" rtl="0">
              <a:buNone/>
              <a:defRPr sz="1800"/>
            </a:lvl3pPr>
            <a:lvl4pPr marL="1028974" indent="0" algn="l" rtl="0">
              <a:buNone/>
              <a:defRPr sz="1500"/>
            </a:lvl4pPr>
            <a:lvl5pPr marL="1371966" indent="0" algn="l" rtl="0">
              <a:buNone/>
              <a:defRPr sz="1500"/>
            </a:lvl5pPr>
            <a:lvl6pPr marL="1714957" indent="0" algn="l" rtl="0">
              <a:buNone/>
              <a:defRPr sz="1500"/>
            </a:lvl6pPr>
            <a:lvl7pPr marL="2057949" indent="0" algn="l" rtl="0">
              <a:buNone/>
              <a:defRPr sz="1500"/>
            </a:lvl7pPr>
            <a:lvl8pPr marL="2400940" indent="0" algn="l" rtl="0">
              <a:buNone/>
              <a:defRPr sz="1500"/>
            </a:lvl8pPr>
            <a:lvl9pPr marL="2743932" indent="0" algn="l" rtl="0">
              <a:buNone/>
              <a:defRPr sz="1500"/>
            </a:lvl9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1910" y="1905000"/>
            <a:ext cx="2698158" cy="2667000"/>
          </a:xfrm>
        </p:spPr>
        <p:txBody>
          <a:bodyPr rtlCol="0" anchor="b">
            <a:normAutofit/>
          </a:bodyPr>
          <a:lstStyle>
            <a:lvl1pPr algn="l" rtl="0">
              <a:lnSpc>
                <a:spcPct val="90000"/>
              </a:lnSpc>
              <a:defRPr sz="2701" b="0" i="0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9118" y="4648200"/>
            <a:ext cx="2686749" cy="1371600"/>
          </a:xfrm>
        </p:spPr>
        <p:txBody>
          <a:bodyPr rtlCol="0">
            <a:normAutofit/>
          </a:bodyPr>
          <a:lstStyle>
            <a:lvl1pPr marL="0" indent="0" algn="l" rtl="0">
              <a:lnSpc>
                <a:spcPct val="90000"/>
              </a:lnSpc>
              <a:spcBef>
                <a:spcPts val="900"/>
              </a:spcBef>
              <a:buNone/>
              <a:defRPr sz="1350"/>
            </a:lvl1pPr>
            <a:lvl2pPr marL="342991" indent="0" algn="l" rtl="0">
              <a:buNone/>
              <a:defRPr sz="900"/>
            </a:lvl2pPr>
            <a:lvl3pPr marL="685983" indent="0" algn="l" rtl="0">
              <a:buNone/>
              <a:defRPr sz="750"/>
            </a:lvl3pPr>
            <a:lvl4pPr marL="1028974" indent="0" algn="l" rtl="0">
              <a:buNone/>
              <a:defRPr sz="675"/>
            </a:lvl4pPr>
            <a:lvl5pPr marL="1371966" indent="0" algn="l" rtl="0">
              <a:buNone/>
              <a:defRPr sz="675"/>
            </a:lvl5pPr>
            <a:lvl6pPr marL="1714957" indent="0" algn="l" rtl="0">
              <a:buNone/>
              <a:defRPr sz="675"/>
            </a:lvl6pPr>
            <a:lvl7pPr marL="2057949" indent="0" algn="l" rtl="0">
              <a:buNone/>
              <a:defRPr sz="675"/>
            </a:lvl7pPr>
            <a:lvl8pPr marL="2400940" indent="0" algn="l" rtl="0">
              <a:buNone/>
              <a:defRPr sz="675"/>
            </a:lvl8pPr>
            <a:lvl9pPr marL="2743932" indent="0" algn="l" rtl="0">
              <a:buNone/>
              <a:defRPr sz="675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DD946C2-3993-4E07-A8EC-429B93E58A31}" type="datetime1">
              <a:rPr lang="ru-RU" smtClean="0"/>
              <a:pPr/>
              <a:t>02.03.2022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3845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A680347-8CB2-4BC6-9CD2-ABDD556782DE}" type="datetime1">
              <a:rPr lang="ru-RU" smtClean="0"/>
              <a:pPr/>
              <a:t>02.03.2022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9710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596" y="381001"/>
            <a:ext cx="1143298" cy="5638800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2107" y="381001"/>
            <a:ext cx="5544993" cy="5638800"/>
          </a:xfrm>
        </p:spPr>
        <p:txBody>
          <a:bodyPr vert="eaVert"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9032FF7-F906-4C17-885C-6356C5B13C33}" type="datetime1">
              <a:rPr lang="ru-RU" smtClean="0"/>
              <a:pPr/>
              <a:t>02.03.2022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2740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70614" y="685800"/>
            <a:ext cx="3772883" cy="4191000"/>
          </a:xfrm>
        </p:spPr>
        <p:txBody>
          <a:bodyPr rtlCol="0"/>
          <a:lstStyle>
            <a:lvl1pPr>
              <a:defRPr sz="1576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14992" y="685800"/>
            <a:ext cx="3772882" cy="4191000"/>
          </a:xfrm>
        </p:spPr>
        <p:txBody>
          <a:bodyPr rtlCol="0"/>
          <a:lstStyle>
            <a:lvl1pPr>
              <a:defRPr sz="1576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A96AAB4-9041-4283-9C58-E2992F4EDF30}" type="datetime1">
              <a:rPr lang="ru-RU" noProof="0" smtClean="0"/>
              <a:t>02.03.2022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3F31473-23EB-4724-8B59-FE6D21D89FA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897013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0502" y="685800"/>
            <a:ext cx="3772883" cy="99060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801" b="0"/>
            </a:lvl1pPr>
            <a:lvl2pPr marL="257243" indent="0">
              <a:buNone/>
              <a:defRPr sz="1125" b="1"/>
            </a:lvl2pPr>
            <a:lvl3pPr marL="514487" indent="0">
              <a:buNone/>
              <a:defRPr sz="1013" b="1"/>
            </a:lvl3pPr>
            <a:lvl4pPr marL="771731" indent="0">
              <a:buNone/>
              <a:defRPr sz="900" b="1"/>
            </a:lvl4pPr>
            <a:lvl5pPr marL="1028975" indent="0">
              <a:buNone/>
              <a:defRPr sz="900" b="1"/>
            </a:lvl5pPr>
            <a:lvl6pPr marL="1286218" indent="0">
              <a:buNone/>
              <a:defRPr sz="900" b="1"/>
            </a:lvl6pPr>
            <a:lvl7pPr marL="1543462" indent="0">
              <a:buNone/>
              <a:defRPr sz="900" b="1"/>
            </a:lvl7pPr>
            <a:lvl8pPr marL="1800705" indent="0">
              <a:buNone/>
              <a:defRPr sz="900" b="1"/>
            </a:lvl8pPr>
            <a:lvl9pPr marL="2057949" indent="0">
              <a:buNone/>
              <a:defRPr sz="9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970502" y="1676400"/>
            <a:ext cx="3772883" cy="3200400"/>
          </a:xfrm>
        </p:spPr>
        <p:txBody>
          <a:bodyPr rtlCol="0"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914991" y="685800"/>
            <a:ext cx="3772883" cy="99060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801" b="0"/>
            </a:lvl1pPr>
            <a:lvl2pPr marL="257243" indent="0">
              <a:buNone/>
              <a:defRPr sz="1125" b="1"/>
            </a:lvl2pPr>
            <a:lvl3pPr marL="514487" indent="0">
              <a:buNone/>
              <a:defRPr sz="1013" b="1"/>
            </a:lvl3pPr>
            <a:lvl4pPr marL="771731" indent="0">
              <a:buNone/>
              <a:defRPr sz="900" b="1"/>
            </a:lvl4pPr>
            <a:lvl5pPr marL="1028975" indent="0">
              <a:buNone/>
              <a:defRPr sz="900" b="1"/>
            </a:lvl5pPr>
            <a:lvl6pPr marL="1286218" indent="0">
              <a:buNone/>
              <a:defRPr sz="900" b="1"/>
            </a:lvl6pPr>
            <a:lvl7pPr marL="1543462" indent="0">
              <a:buNone/>
              <a:defRPr sz="900" b="1"/>
            </a:lvl7pPr>
            <a:lvl8pPr marL="1800705" indent="0">
              <a:buNone/>
              <a:defRPr sz="900" b="1"/>
            </a:lvl8pPr>
            <a:lvl9pPr marL="2057949" indent="0">
              <a:buNone/>
              <a:defRPr sz="9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913800" y="1676400"/>
            <a:ext cx="3772883" cy="3200400"/>
          </a:xfrm>
        </p:spPr>
        <p:txBody>
          <a:bodyPr rtlCol="0"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040B2B5-3DEA-4EF6-B280-096F6A049D56}" type="datetime1">
              <a:rPr lang="ru-RU" noProof="0" smtClean="0"/>
              <a:t>02.03.2022</a:t>
            </a:fld>
            <a:endParaRPr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3F31473-23EB-4724-8B59-FE6D21D89FA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513096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DFA4AE7-CA45-4434-9124-305263C51D79}" type="datetime1">
              <a:rPr lang="ru-RU" noProof="0" smtClean="0"/>
              <a:t>02.03.2022</a:t>
            </a:fld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3F31473-23EB-4724-8B59-FE6D21D89FA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134428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DD7E9A2-4063-4261-BCB2-EAB5268EBFE5}" type="datetime1">
              <a:rPr lang="ru-RU" noProof="0" smtClean="0"/>
              <a:t>02.03.2022</a:t>
            </a:fld>
            <a:endParaRPr lang="ru-RU" noProof="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3F31473-23EB-4724-8B59-FE6D21D89FA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910311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129" y="685800"/>
            <a:ext cx="2972574" cy="4724400"/>
          </a:xfrm>
        </p:spPr>
        <p:txBody>
          <a:bodyPr rtlCol="0" anchor="b">
            <a:noAutofit/>
          </a:bodyPr>
          <a:lstStyle>
            <a:lvl1pPr algn="l">
              <a:defRPr sz="2026" b="0"/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57363" y="685800"/>
            <a:ext cx="5029438" cy="5486400"/>
          </a:xfrm>
        </p:spPr>
        <p:txBody>
          <a:bodyPr rtlCol="0">
            <a:normAutofit/>
          </a:bodyPr>
          <a:lstStyle>
            <a:lvl1pPr>
              <a:defRPr sz="1576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 baseline="0"/>
            </a:lvl6pPr>
            <a:lvl7pPr>
              <a:defRPr sz="1013" baseline="0"/>
            </a:lvl7pPr>
            <a:lvl8pPr>
              <a:defRPr sz="1013" baseline="0"/>
            </a:lvl8pPr>
            <a:lvl9pPr>
              <a:defRPr sz="1013" baseline="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6129" y="5410200"/>
            <a:ext cx="2972574" cy="76200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125"/>
            </a:lvl1pPr>
            <a:lvl2pPr marL="257243" indent="0">
              <a:buNone/>
              <a:defRPr sz="675"/>
            </a:lvl2pPr>
            <a:lvl3pPr marL="514487" indent="0">
              <a:buNone/>
              <a:defRPr sz="563"/>
            </a:lvl3pPr>
            <a:lvl4pPr marL="771731" indent="0">
              <a:buNone/>
              <a:defRPr sz="506"/>
            </a:lvl4pPr>
            <a:lvl5pPr marL="1028975" indent="0">
              <a:buNone/>
              <a:defRPr sz="506"/>
            </a:lvl5pPr>
            <a:lvl6pPr marL="1286218" indent="0">
              <a:buNone/>
              <a:defRPr sz="506"/>
            </a:lvl6pPr>
            <a:lvl7pPr marL="1543462" indent="0">
              <a:buNone/>
              <a:defRPr sz="506"/>
            </a:lvl7pPr>
            <a:lvl8pPr marL="1800705" indent="0">
              <a:buNone/>
              <a:defRPr sz="506"/>
            </a:lvl8pPr>
            <a:lvl9pPr marL="2057949" indent="0">
              <a:buNone/>
              <a:defRPr sz="506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20FAC69-5014-475F-82BD-1103AEFFA16E}" type="datetime1">
              <a:rPr lang="ru-RU" noProof="0" smtClean="0"/>
              <a:t>02.03.2022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3F31473-23EB-4724-8B59-FE6D21D89FA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234726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129" y="685800"/>
            <a:ext cx="2972574" cy="4724400"/>
          </a:xfrm>
        </p:spPr>
        <p:txBody>
          <a:bodyPr rtlCol="0" anchor="b">
            <a:normAutofit/>
          </a:bodyPr>
          <a:lstStyle>
            <a:lvl1pPr algn="l">
              <a:defRPr sz="2026" b="0"/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"/>
          </p:nvPr>
        </p:nvSpPr>
        <p:spPr>
          <a:xfrm>
            <a:off x="3657363" y="685800"/>
            <a:ext cx="5030510" cy="5486400"/>
          </a:xfrm>
          <a:ln w="63500">
            <a:solidFill>
              <a:schemeClr val="bg1"/>
            </a:solidFill>
            <a:miter lim="800000"/>
          </a:ln>
        </p:spPr>
        <p:txBody>
          <a:bodyPr rtlCol="0"/>
          <a:lstStyle>
            <a:lvl1pPr marL="0" indent="0" algn="ctr">
              <a:buNone/>
              <a:defRPr sz="1801"/>
            </a:lvl1pPr>
            <a:lvl2pPr marL="257243" indent="0">
              <a:buNone/>
              <a:defRPr sz="1576"/>
            </a:lvl2pPr>
            <a:lvl3pPr marL="514487" indent="0">
              <a:buNone/>
              <a:defRPr sz="1350"/>
            </a:lvl3pPr>
            <a:lvl4pPr marL="771731" indent="0">
              <a:buNone/>
              <a:defRPr sz="1125"/>
            </a:lvl4pPr>
            <a:lvl5pPr marL="1028975" indent="0">
              <a:buNone/>
              <a:defRPr sz="1125"/>
            </a:lvl5pPr>
            <a:lvl6pPr marL="1286218" indent="0">
              <a:buNone/>
              <a:defRPr sz="1125"/>
            </a:lvl6pPr>
            <a:lvl7pPr marL="1543462" indent="0">
              <a:buNone/>
              <a:defRPr sz="1125"/>
            </a:lvl7pPr>
            <a:lvl8pPr marL="1800705" indent="0">
              <a:buNone/>
              <a:defRPr sz="1125"/>
            </a:lvl8pPr>
            <a:lvl9pPr marL="2057949" indent="0">
              <a:buNone/>
              <a:defRPr sz="1125"/>
            </a:lvl9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6129" y="5410200"/>
            <a:ext cx="2972574" cy="76200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125">
                <a:solidFill>
                  <a:schemeClr val="tx1"/>
                </a:solidFill>
              </a:defRPr>
            </a:lvl1pPr>
            <a:lvl2pPr marL="257243" indent="0">
              <a:buNone/>
              <a:defRPr sz="675"/>
            </a:lvl2pPr>
            <a:lvl3pPr marL="514487" indent="0">
              <a:buNone/>
              <a:defRPr sz="563"/>
            </a:lvl3pPr>
            <a:lvl4pPr marL="771731" indent="0">
              <a:buNone/>
              <a:defRPr sz="506"/>
            </a:lvl4pPr>
            <a:lvl5pPr marL="1028975" indent="0">
              <a:buNone/>
              <a:defRPr sz="506"/>
            </a:lvl5pPr>
            <a:lvl6pPr marL="1286218" indent="0">
              <a:buNone/>
              <a:defRPr sz="506"/>
            </a:lvl6pPr>
            <a:lvl7pPr marL="1543462" indent="0">
              <a:buNone/>
              <a:defRPr sz="506"/>
            </a:lvl7pPr>
            <a:lvl8pPr marL="1800705" indent="0">
              <a:buNone/>
              <a:defRPr sz="506"/>
            </a:lvl8pPr>
            <a:lvl9pPr marL="2057949" indent="0">
              <a:buNone/>
              <a:defRPr sz="506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D23C520-1842-421A-80A4-508A564B71AF}" type="datetime1">
              <a:rPr lang="ru-RU" noProof="0" smtClean="0"/>
              <a:t>02.03.2022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3F31473-23EB-4724-8B59-FE6D21D89FA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352041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05400"/>
            <a:ext cx="8230672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-RU" noProof="0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0612" y="685805"/>
            <a:ext cx="7717260" cy="4190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31198891-7FB9-4FBF-9D7B-40E7D17D343C}" type="datetime1">
              <a:rPr lang="ru-RU" noProof="0" smtClean="0"/>
              <a:t>02.03.2022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1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A3F31473-23EB-4724-8B59-FE6D21D89FA4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44928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514487" rtl="0" eaLnBrk="1" latinLnBrk="0" hangingPunct="1">
        <a:lnSpc>
          <a:spcPct val="80000"/>
        </a:lnSpc>
        <a:spcBef>
          <a:spcPct val="0"/>
        </a:spcBef>
        <a:buNone/>
        <a:defRPr sz="2026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28622" indent="-128622" algn="l" defTabSz="514487" rtl="0" eaLnBrk="1" latinLnBrk="0" hangingPunct="1">
        <a:lnSpc>
          <a:spcPct val="90000"/>
        </a:lnSpc>
        <a:spcBef>
          <a:spcPts val="1013"/>
        </a:spcBef>
        <a:buClr>
          <a:schemeClr val="tx1"/>
        </a:buClr>
        <a:buSzPct val="80000"/>
        <a:buFont typeface="Arial" pitchFamily="34" charset="0"/>
        <a:buChar char="•"/>
        <a:defRPr sz="1576" kern="1200">
          <a:solidFill>
            <a:schemeClr val="tx1"/>
          </a:solidFill>
          <a:latin typeface="+mn-lt"/>
          <a:ea typeface="+mn-ea"/>
          <a:cs typeface="+mn-cs"/>
        </a:defRPr>
      </a:lvl1pPr>
      <a:lvl2pPr marL="346565" indent="-160778" algn="l" defTabSz="514487" rtl="0" eaLnBrk="1" latinLnBrk="0" hangingPunct="1">
        <a:lnSpc>
          <a:spcPct val="90000"/>
        </a:lnSpc>
        <a:spcBef>
          <a:spcPts val="338"/>
        </a:spcBef>
        <a:buSzPct val="80000"/>
        <a:buFont typeface="Corbel" pitchFamily="34" charset="0"/>
        <a:buChar char="–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560791" indent="-128622" algn="l" defTabSz="514487" rtl="0" eaLnBrk="1" latinLnBrk="0" hangingPunct="1">
        <a:lnSpc>
          <a:spcPct val="90000"/>
        </a:lnSpc>
        <a:spcBef>
          <a:spcPts val="338"/>
        </a:spcBef>
        <a:buClr>
          <a:schemeClr val="tx1"/>
        </a:buClr>
        <a:buSzPct val="80000"/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776876" indent="-159491" algn="l" defTabSz="514487" rtl="0" eaLnBrk="1" latinLnBrk="0" hangingPunct="1">
        <a:lnSpc>
          <a:spcPct val="90000"/>
        </a:lnSpc>
        <a:spcBef>
          <a:spcPts val="338"/>
        </a:spcBef>
        <a:buFont typeface="Corbel" pitchFamily="34" charset="0"/>
        <a:buChar char="–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992960" indent="-128622" algn="l" defTabSz="514487" rtl="0" eaLnBrk="1" latinLnBrk="0" hangingPunct="1">
        <a:lnSpc>
          <a:spcPct val="90000"/>
        </a:lnSpc>
        <a:spcBef>
          <a:spcPts val="338"/>
        </a:spcBef>
        <a:buClr>
          <a:schemeClr val="tx1"/>
        </a:buClr>
        <a:buSzPct val="80000"/>
        <a:buFont typeface="Arial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09045" indent="-159491" algn="l" defTabSz="514487" rtl="0" eaLnBrk="1" latinLnBrk="0" hangingPunct="1">
        <a:lnSpc>
          <a:spcPct val="90000"/>
        </a:lnSpc>
        <a:spcBef>
          <a:spcPts val="338"/>
        </a:spcBef>
        <a:buFont typeface="Corbel" pitchFamily="34" charset="0"/>
        <a:buChar char="–"/>
        <a:defRPr sz="1013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425130" indent="-128622" algn="l" defTabSz="514487" rtl="0" eaLnBrk="1" latinLnBrk="0" hangingPunct="1">
        <a:lnSpc>
          <a:spcPct val="90000"/>
        </a:lnSpc>
        <a:spcBef>
          <a:spcPts val="338"/>
        </a:spcBef>
        <a:buSzPct val="80000"/>
        <a:buFont typeface="Arial" pitchFamily="34" charset="0"/>
        <a:buChar char="•"/>
        <a:defRPr sz="1013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641214" indent="-159491" algn="l" defTabSz="514487" rtl="0" eaLnBrk="1" latinLnBrk="0" hangingPunct="1">
        <a:lnSpc>
          <a:spcPct val="90000"/>
        </a:lnSpc>
        <a:spcBef>
          <a:spcPts val="338"/>
        </a:spcBef>
        <a:buFont typeface="Corbel" pitchFamily="34" charset="0"/>
        <a:buChar char="–"/>
        <a:defRPr sz="1013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57299" indent="-128622" algn="l" defTabSz="514487" rtl="0" eaLnBrk="1" latinLnBrk="0" hangingPunct="1">
        <a:lnSpc>
          <a:spcPct val="90000"/>
        </a:lnSpc>
        <a:spcBef>
          <a:spcPts val="338"/>
        </a:spcBef>
        <a:buSzPct val="80000"/>
        <a:buFont typeface="Arial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51448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243" algn="l" defTabSz="51448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487" algn="l" defTabSz="51448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731" algn="l" defTabSz="51448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975" algn="l" defTabSz="51448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6218" algn="l" defTabSz="51448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462" algn="l" defTabSz="51448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705" algn="l" defTabSz="51448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949" algn="l" defTabSz="51448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rtl="0"/>
            <a:fld id="{31198891-7FB9-4FBF-9D7B-40E7D17D343C}" type="datetime1">
              <a:rPr lang="ru-RU" noProof="0" smtClean="0"/>
              <a:t>02.03.2022</a:t>
            </a:fld>
            <a:endParaRPr lang="ru-R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rtl="0"/>
            <a:r>
              <a:rPr lang="ru-RU" noProof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rtl="0"/>
            <a:fld id="{A3F31473-23EB-4724-8B59-FE6D21D89FA4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79691419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заголовка 1"/>
          <p:cNvSpPr>
            <a:spLocks noGrp="1"/>
          </p:cNvSpPr>
          <p:nvPr>
            <p:ph type="title"/>
          </p:nvPr>
        </p:nvSpPr>
        <p:spPr>
          <a:xfrm>
            <a:off x="1142108" y="381000"/>
            <a:ext cx="6859787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-RU" dirty="0"/>
              <a:t>Образец заголовка</a:t>
            </a:r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142107" y="1904999"/>
            <a:ext cx="6852578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dirty="0"/>
              <a:t>Образец текста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171424" y="6400800"/>
            <a:ext cx="1087325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B5FE10-96C7-4D4D-AAC7-3367C5776B31}" type="datetime1">
              <a:rPr lang="ru-RU" smtClean="0"/>
              <a:pPr/>
              <a:t>02.03.2022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142107" y="6400800"/>
            <a:ext cx="4916180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373078" y="6400800"/>
            <a:ext cx="628815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03756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983" rtl="0" eaLnBrk="1" latinLnBrk="0" hangingPunct="1">
        <a:lnSpc>
          <a:spcPct val="90000"/>
        </a:lnSpc>
        <a:spcBef>
          <a:spcPct val="0"/>
        </a:spcBef>
        <a:buNone/>
        <a:defRPr sz="2701" kern="1200" spc="75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7923" indent="-167923" algn="l" defTabSz="685983" rtl="0" eaLnBrk="1" latinLnBrk="0" hangingPunct="1">
        <a:lnSpc>
          <a:spcPct val="90000"/>
        </a:lnSpc>
        <a:spcBef>
          <a:spcPts val="135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47755" indent="-173878" algn="l" defTabSz="685983" rtl="0" eaLnBrk="1" latinLnBrk="0" hangingPunct="1">
        <a:lnSpc>
          <a:spcPct val="90000"/>
        </a:lnSpc>
        <a:spcBef>
          <a:spcPts val="900"/>
        </a:spcBef>
        <a:buClr>
          <a:schemeClr val="accent1"/>
        </a:buClr>
        <a:buSzPct val="100000"/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512105" indent="-164350" algn="l" defTabSz="685983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SzPct val="100000"/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643109" indent="-131004" algn="l" defTabSz="685983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SzPct val="10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2922" indent="-129813" algn="l" defTabSz="685983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SzPct val="10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05497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35834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166171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296508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39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10.wmf"/><Relationship Id="rId7" Type="http://schemas.microsoft.com/office/2007/relationships/hdphoto" Target="../media/hdphoto3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chart" Target="../charts/chart1.xml"/><Relationship Id="rId4" Type="http://schemas.openxmlformats.org/officeDocument/2006/relationships/image" Target="../media/image11.png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14.pn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4.xml"/><Relationship Id="rId6" Type="http://schemas.openxmlformats.org/officeDocument/2006/relationships/diagramLayout" Target="../diagrams/layout2.xml"/><Relationship Id="rId11" Type="http://schemas.microsoft.com/office/2007/relationships/hdphoto" Target="../media/hdphoto3.wdp"/><Relationship Id="rId5" Type="http://schemas.openxmlformats.org/officeDocument/2006/relationships/diagramData" Target="../diagrams/data2.xml"/><Relationship Id="rId10" Type="http://schemas.openxmlformats.org/officeDocument/2006/relationships/image" Target="../media/image15.png"/><Relationship Id="rId4" Type="http://schemas.microsoft.com/office/2007/relationships/hdphoto" Target="../media/hdphoto4.wdp"/><Relationship Id="rId9" Type="http://schemas.microsoft.com/office/2007/relationships/diagramDrawing" Target="../diagrams/drawing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alphaModFix amt="34000"/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 radius="4"/>
                    </a14:imgEffect>
                  </a14:imgLayer>
                </a14:imgProps>
              </a:ext>
            </a:extLst>
          </a:blip>
          <a:srcRect/>
          <a:stretch>
            <a:fillRect l="-4000" t="-2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1" name="Picture 2">
            <a:extLst>
              <a:ext uri="{FF2B5EF4-FFF2-40B4-BE49-F238E27FC236}">
                <a16:creationId xmlns:a16="http://schemas.microsoft.com/office/drawing/2014/main" id="{3CB2320D-C20F-49D9-9692-6E6BA32F50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5" y="22845"/>
            <a:ext cx="1782198" cy="1521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Подзаголовок 2">
            <a:extLst>
              <a:ext uri="{FF2B5EF4-FFF2-40B4-BE49-F238E27FC236}">
                <a16:creationId xmlns:a16="http://schemas.microsoft.com/office/drawing/2014/main" id="{21198155-12A3-4A13-B703-F69842FCA6F5}"/>
              </a:ext>
            </a:extLst>
          </p:cNvPr>
          <p:cNvSpPr txBox="1">
            <a:spLocks/>
          </p:cNvSpPr>
          <p:nvPr/>
        </p:nvSpPr>
        <p:spPr bwMode="auto">
          <a:xfrm>
            <a:off x="2400101" y="5805264"/>
            <a:ext cx="3623717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algn="ctr" defTabSz="257243" eaLnBrk="1" hangingPunct="1">
              <a:buClr>
                <a:srgbClr val="052F61"/>
              </a:buClr>
              <a:buNone/>
              <a:defRPr/>
            </a:pPr>
            <a:endParaRPr lang="ru-RU" sz="1013" b="1" dirty="0">
              <a:solidFill>
                <a:srgbClr val="146194">
                  <a:lumMod val="2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uprum" panose="02000506000000020004" pitchFamily="2" charset="0"/>
              <a:cs typeface="Times New Roman" panose="02020603050405020304" pitchFamily="18" charset="0"/>
            </a:endParaRPr>
          </a:p>
          <a:p>
            <a:pPr algn="ctr" defTabSz="257243" eaLnBrk="1" hangingPunct="1">
              <a:buClr>
                <a:srgbClr val="052F61"/>
              </a:buClr>
              <a:buNone/>
              <a:defRPr/>
            </a:pPr>
            <a:r>
              <a:rPr lang="ru-RU" altLang="ru-RU" sz="1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  <a:cs typeface="Times New Roman" pitchFamily="18" charset="0"/>
              </a:rPr>
              <a:t>г. </a:t>
            </a:r>
            <a:r>
              <a:rPr lang="ru-RU" alt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  <a:cs typeface="Times New Roman" pitchFamily="18" charset="0"/>
              </a:rPr>
              <a:t>Ставрополь</a:t>
            </a:r>
            <a:endParaRPr lang="ru-RU" altLang="ru-RU" sz="18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anose="020B0603020102020204" pitchFamily="34" charset="0"/>
              <a:cs typeface="Times New Roman" pitchFamily="18" charset="0"/>
            </a:endParaRPr>
          </a:p>
          <a:p>
            <a:pPr algn="ctr" defTabSz="257243" eaLnBrk="1" hangingPunct="1">
              <a:buClr>
                <a:srgbClr val="052F61"/>
              </a:buClr>
              <a:buNone/>
              <a:defRPr/>
            </a:pPr>
            <a:r>
              <a:rPr lang="ru-RU" altLang="ru-RU" sz="1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  <a:cs typeface="Times New Roman" pitchFamily="18" charset="0"/>
              </a:rPr>
              <a:t>2022 год</a:t>
            </a:r>
          </a:p>
          <a:p>
            <a:pPr algn="ctr" defTabSz="257243" eaLnBrk="1" hangingPunct="1">
              <a:buClr>
                <a:srgbClr val="052F61"/>
              </a:buClr>
              <a:buNone/>
              <a:defRPr/>
            </a:pPr>
            <a:endParaRPr lang="ru-RU" altLang="ru-RU" sz="788" dirty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2EF8A4CA-8142-4718-A9E8-3D49B69AFF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5616" y="2204864"/>
            <a:ext cx="6192688" cy="1674186"/>
          </a:xfrm>
          <a:effectLst>
            <a:outerShdw blurRad="63500" dist="50800" dir="5400000" sx="37000" sy="37000" algn="ctr" rotWithShape="0">
              <a:srgbClr val="000000">
                <a:alpha val="81000"/>
              </a:srgbClr>
            </a:outerShdw>
          </a:effectLst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800" i="1" dirty="0">
                <a:solidFill>
                  <a:schemeClr val="accent1"/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rPr>
              <a:t>Отчет</a:t>
            </a:r>
            <a:r>
              <a:rPr lang="ru-RU" sz="4800" i="1" dirty="0">
                <a:solidFill>
                  <a:schemeClr val="accent1"/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rPr>
              <a:t> </a:t>
            </a:r>
            <a:r>
              <a:rPr lang="ru-RU" sz="2800" i="1" dirty="0">
                <a:solidFill>
                  <a:schemeClr val="accent1"/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rPr>
              <a:t>о деятельности</a:t>
            </a:r>
            <a:br>
              <a:rPr lang="ru-RU" sz="2800" i="1" dirty="0">
                <a:solidFill>
                  <a:schemeClr val="accent1"/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rPr>
            </a:br>
            <a:br>
              <a:rPr lang="ru-RU" sz="2800" i="1" dirty="0">
                <a:solidFill>
                  <a:schemeClr val="accent1"/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  <a:cs typeface="Times New Roman" panose="02020603050405020304" pitchFamily="18" charset="0"/>
              </a:rPr>
              <a:t> МКК Ставропольского краевого фонда микрофинансирования </a:t>
            </a:r>
            <a:br>
              <a:rPr lang="ru-RU" sz="2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  <a:cs typeface="Times New Roman" panose="02020603050405020304" pitchFamily="18" charset="0"/>
              </a:rPr>
            </a:br>
            <a:br>
              <a:rPr lang="ru-RU" sz="2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  <a:cs typeface="Times New Roman" panose="02020603050405020304" pitchFamily="18" charset="0"/>
              </a:rPr>
              <a:t>за 2021 год</a:t>
            </a:r>
            <a:br>
              <a:rPr lang="ru-R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  <a:cs typeface="Times New Roman" panose="02020603050405020304" pitchFamily="18" charset="0"/>
              </a:rPr>
            </a:b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23749408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115614" y="836712"/>
            <a:ext cx="7506833" cy="684385"/>
          </a:xfrm>
        </p:spPr>
        <p:txBody>
          <a:bodyPr rtlCol="0">
            <a:normAutofit fontScale="90000"/>
          </a:bodyPr>
          <a:lstStyle/>
          <a:p>
            <a:pPr algn="ctr"/>
            <a:r>
              <a:rPr lang="ru-RU" sz="2700" b="1" dirty="0">
                <a:latin typeface="Book Antiqua" panose="02040602050305030304" pitchFamily="18" charset="0"/>
              </a:rPr>
              <a:t>Достижения</a:t>
            </a:r>
            <a:r>
              <a:rPr lang="ru-RU" sz="2400" b="1" dirty="0">
                <a:latin typeface="Book Antiqua" panose="02040602050305030304" pitchFamily="18" charset="0"/>
              </a:rPr>
              <a:t> </a:t>
            </a:r>
            <a:br>
              <a:rPr lang="ru-RU" sz="2400" b="1" dirty="0">
                <a:latin typeface="Book Antiqua" panose="02040602050305030304" pitchFamily="18" charset="0"/>
              </a:rPr>
            </a:br>
            <a:br>
              <a:rPr lang="ru-RU" sz="2400" b="1" dirty="0">
                <a:latin typeface="Book Antiqua" panose="02040602050305030304" pitchFamily="18" charset="0"/>
              </a:rPr>
            </a:br>
            <a:r>
              <a:rPr lang="ru-RU" sz="2400" b="1" dirty="0">
                <a:latin typeface="Book Antiqua" panose="02040602050305030304" pitchFamily="18" charset="0"/>
              </a:rPr>
              <a:t>МКК Ставропольского краевого фонда микрофинансирования</a:t>
            </a:r>
            <a:r>
              <a:rPr lang="ru-RU" sz="2000" b="1" dirty="0">
                <a:latin typeface="Book Antiqua" panose="02040602050305030304" pitchFamily="18" charset="0"/>
              </a:rPr>
              <a:t>:</a:t>
            </a:r>
            <a:endParaRPr lang="ru-RU" sz="2000" dirty="0">
              <a:latin typeface="Book Antiqua" panose="02040602050305030304" pitchFamily="18" charset="0"/>
            </a:endParaRP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683566" y="1691888"/>
            <a:ext cx="7938881" cy="5040560"/>
          </a:xfrm>
        </p:spPr>
        <p:txBody>
          <a:bodyPr rtlCol="0">
            <a:norm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Капитализация Фонда на 01.01.2022 года составляет </a:t>
            </a:r>
            <a:r>
              <a:rPr lang="ru-RU" sz="24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1,18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млрд. рублей , включая собственный источник для выдачи микрозаймов в сумме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94,9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рублей, сформированный за счет чистой прибыли;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Фонд является самоокупаемой структурой, не использовал и не использует бюджетные средства на свое содержание;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весь период с начала деятельности Фондом микрофинансирования выдано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5545 микрозаймов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общую сумму более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5,4 млрд. рублей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Стандарты микрофинансовой деятельности не только выполняются, но и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находятся на высоком уровне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40A065FB-702D-405A-903D-62C200C772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66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0132"/>
            <a:ext cx="1130437" cy="1131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5071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D9D995-06B5-4ED1-B0AC-2CE1600FB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6530" y="116632"/>
            <a:ext cx="7909966" cy="108012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показатели деятельности 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МКК Ставропольского краевого Фонда микрофинансирования за 2021 год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BE20FEBC-439B-4B24-A27E-AAAF3E60FBF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0222822"/>
              </p:ext>
            </p:extLst>
          </p:nvPr>
        </p:nvGraphicFramePr>
        <p:xfrm>
          <a:off x="251520" y="1374532"/>
          <a:ext cx="8712969" cy="482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6">
                  <a:extLst>
                    <a:ext uri="{9D8B030D-6E8A-4147-A177-3AD203B41FA5}">
                      <a16:colId xmlns:a16="http://schemas.microsoft.com/office/drawing/2014/main" val="3527314202"/>
                    </a:ext>
                  </a:extLst>
                </a:gridCol>
                <a:gridCol w="2215821">
                  <a:extLst>
                    <a:ext uri="{9D8B030D-6E8A-4147-A177-3AD203B41FA5}">
                      <a16:colId xmlns:a16="http://schemas.microsoft.com/office/drawing/2014/main" val="3206678635"/>
                    </a:ext>
                  </a:extLst>
                </a:gridCol>
                <a:gridCol w="871297">
                  <a:extLst>
                    <a:ext uri="{9D8B030D-6E8A-4147-A177-3AD203B41FA5}">
                      <a16:colId xmlns:a16="http://schemas.microsoft.com/office/drawing/2014/main" val="2479377925"/>
                    </a:ext>
                  </a:extLst>
                </a:gridCol>
                <a:gridCol w="1089121">
                  <a:extLst>
                    <a:ext uri="{9D8B030D-6E8A-4147-A177-3AD203B41FA5}">
                      <a16:colId xmlns:a16="http://schemas.microsoft.com/office/drawing/2014/main" val="1280959014"/>
                    </a:ext>
                  </a:extLst>
                </a:gridCol>
                <a:gridCol w="1234337">
                  <a:extLst>
                    <a:ext uri="{9D8B030D-6E8A-4147-A177-3AD203B41FA5}">
                      <a16:colId xmlns:a16="http://schemas.microsoft.com/office/drawing/2014/main" val="3631723474"/>
                    </a:ext>
                  </a:extLst>
                </a:gridCol>
                <a:gridCol w="1214160">
                  <a:extLst>
                    <a:ext uri="{9D8B030D-6E8A-4147-A177-3AD203B41FA5}">
                      <a16:colId xmlns:a16="http://schemas.microsoft.com/office/drawing/2014/main" val="682238328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1446783620"/>
                    </a:ext>
                  </a:extLst>
                </a:gridCol>
                <a:gridCol w="792089">
                  <a:extLst>
                    <a:ext uri="{9D8B030D-6E8A-4147-A177-3AD203B41FA5}">
                      <a16:colId xmlns:a16="http://schemas.microsoft.com/office/drawing/2014/main" val="3558171253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</a:t>
                      </a:r>
                    </a:p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показателя</a:t>
                      </a:r>
                    </a:p>
                  </a:txBody>
                  <a:tcPr anchor="ctr">
                    <a:lnL w="12700" cmpd="sng">
                      <a:noFill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</a:t>
                      </a:r>
                    </a:p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изм.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</a:p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2020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к 2020, %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548795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01219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Капитализация Фонда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1 135 323,3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1 159 341,2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1 179 840,1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9E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9E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103,9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9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20647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выданных микрозаймов, всего: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144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руб.</a:t>
                      </a:r>
                    </a:p>
                    <a:p>
                      <a:pPr algn="ctr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894 789,0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813 800,0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730 446,2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89,8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81,6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84662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выданных микрозаймов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86,9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83,4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5408074"/>
                  </a:ext>
                </a:extLst>
              </a:tr>
              <a:tr h="397108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Средний размер выданного займа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1 710,9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1 742,4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1 803,6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103,5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105,4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04962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портфеля микрозаймов, всего: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1 022 997,2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1 113 797,0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997 081,1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89,5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47605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т. ч. просроченная задолженность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22 913,4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28 000,0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20 071,4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71,7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87,5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29836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активных займов в портфеле: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116,9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89011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Средневзвешенная ставка по микрозаймам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4,68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4,60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5,53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0D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119,7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118,6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4683317"/>
                  </a:ext>
                </a:extLst>
              </a:tr>
            </a:tbl>
          </a:graphicData>
        </a:graphic>
      </p:graphicFrame>
      <p:pic>
        <p:nvPicPr>
          <p:cNvPr id="5" name="Picture 2">
            <a:extLst>
              <a:ext uri="{FF2B5EF4-FFF2-40B4-BE49-F238E27FC236}">
                <a16:creationId xmlns:a16="http://schemas.microsoft.com/office/drawing/2014/main" id="{7F7A47D2-09A2-4091-80DC-F2D5464D2D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66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50" y="-61148"/>
            <a:ext cx="1130437" cy="1131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4792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D9D995-06B5-4ED1-B0AC-2CE1600FB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6530" y="116632"/>
            <a:ext cx="7909966" cy="108012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финансового плана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МКК Ставропольским краевым Фондом микрофинансирования за 2021 год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7F7A47D2-09A2-4091-80DC-F2D5464D2D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66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50" y="-61148"/>
            <a:ext cx="1130437" cy="1131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5A98AB60-580A-4D68-814C-FAB014EC7E1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3750556"/>
              </p:ext>
            </p:extLst>
          </p:nvPr>
        </p:nvGraphicFramePr>
        <p:xfrm>
          <a:off x="251519" y="1374532"/>
          <a:ext cx="8784977" cy="4359152"/>
        </p:xfrm>
        <a:graphic>
          <a:graphicData uri="http://schemas.openxmlformats.org/drawingml/2006/table">
            <a:tbl>
              <a:tblPr firstRow="1" lastRow="1" bandRow="1">
                <a:tableStyleId>{69012ECD-51FC-41F1-AA8D-1B2483CD663E}</a:tableStyleId>
              </a:tblPr>
              <a:tblGrid>
                <a:gridCol w="336089">
                  <a:extLst>
                    <a:ext uri="{9D8B030D-6E8A-4147-A177-3AD203B41FA5}">
                      <a16:colId xmlns:a16="http://schemas.microsoft.com/office/drawing/2014/main" val="1446998245"/>
                    </a:ext>
                  </a:extLst>
                </a:gridCol>
                <a:gridCol w="3408328">
                  <a:extLst>
                    <a:ext uri="{9D8B030D-6E8A-4147-A177-3AD203B41FA5}">
                      <a16:colId xmlns:a16="http://schemas.microsoft.com/office/drawing/2014/main" val="1631863133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166192307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953387890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702332948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3259426982"/>
                    </a:ext>
                  </a:extLst>
                </a:gridCol>
                <a:gridCol w="626646">
                  <a:extLst>
                    <a:ext uri="{9D8B030D-6E8A-4147-A177-3AD203B41FA5}">
                      <a16:colId xmlns:a16="http://schemas.microsoft.com/office/drawing/2014/main" val="310510244"/>
                    </a:ext>
                  </a:extLst>
                </a:gridCol>
                <a:gridCol w="597490">
                  <a:extLst>
                    <a:ext uri="{9D8B030D-6E8A-4147-A177-3AD203B41FA5}">
                      <a16:colId xmlns:a16="http://schemas.microsoft.com/office/drawing/2014/main" val="1856687938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75" marR="8075" marT="8075" marB="0" anchor="ctr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75" marR="8075" marT="807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 изм.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75" marR="8075" marT="8075" marB="0" anchor="ctr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2020 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75" marR="8075" marT="8075" marB="0" anchor="ctr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75" marR="8075" marT="8075" marB="0" anchor="b"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к 2020, %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75" marR="8075" marT="8075" marB="0" anchor="ctr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1329916"/>
                  </a:ext>
                </a:extLst>
              </a:tr>
              <a:tr h="55303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75" marR="8075" marT="8075" marB="0" anchor="ctr"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52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75" marR="8075" marT="8075" marB="0" anchor="ctr"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52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75" marR="8075" marT="807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527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9126098"/>
                  </a:ext>
                </a:extLst>
              </a:tr>
              <a:tr h="2700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75" marR="8075" marT="807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88900" algn="l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Операционные доходы, всего: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75" marR="8075" marT="807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5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75" marR="8075" marT="807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63 626,9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56 947,4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56 434,2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88,7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9165911"/>
                  </a:ext>
                </a:extLst>
              </a:tr>
              <a:tr h="2700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75" marR="8075" marT="807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88900" algn="l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Операционные расходы, всего: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75" marR="8075" marT="807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5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75" marR="8075" marT="807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40 047,8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45 300,00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38 312,6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84,6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0419146"/>
                  </a:ext>
                </a:extLst>
              </a:tr>
              <a:tr h="27003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75" marR="8075" marT="807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88900" algn="l" fontAlgn="t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Прибыль в управленческом учете: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75" marR="8075" marT="8075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5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75" marR="8075" marT="807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23 579,0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11 647,4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18 121,7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155,6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76,9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2639661"/>
                  </a:ext>
                </a:extLst>
              </a:tr>
              <a:tr h="27003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75" marR="8075" marT="807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88900" algn="l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Резервы к уменьшению, всего: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75" marR="8075" marT="807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5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75" marR="8075" marT="807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17 520,7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19 452,6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9762429"/>
                  </a:ext>
                </a:extLst>
              </a:tr>
              <a:tr h="27003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75" marR="8075" marT="807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88900" algn="l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Резервы к </a:t>
                      </a:r>
                      <a:r>
                        <a:rPr lang="ru-RU" sz="14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досозданию</a:t>
                      </a:r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всего: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75" marR="8075" marT="807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5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75" marR="8075" marT="807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20 405,7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16 589,3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81,3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837572"/>
                  </a:ext>
                </a:extLst>
              </a:tr>
              <a:tr h="27003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8075" marR="8075" marT="807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88900" algn="l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Выбытие имущества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75" marR="8075" marT="807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5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75" marR="8075" marT="807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1 633,3</a:t>
                      </a:r>
                    </a:p>
                  </a:txBody>
                  <a:tcPr marL="8075" marR="8075" marT="807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1 869,4</a:t>
                      </a:r>
                    </a:p>
                  </a:txBody>
                  <a:tcPr marL="8075" marR="8075" marT="807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114,5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8596165"/>
                  </a:ext>
                </a:extLst>
              </a:tr>
              <a:tr h="34937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8075" marR="8075" marT="807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Прибыль до налогообложения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75" marR="8075" marT="807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5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75" marR="8075" marT="807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19 060,7</a:t>
                      </a:r>
                    </a:p>
                  </a:txBody>
                  <a:tcPr marL="8075" marR="8075" marT="807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11 647,4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19 115,5</a:t>
                      </a:r>
                    </a:p>
                  </a:txBody>
                  <a:tcPr marL="8075" marR="8075" marT="807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164,1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9310482"/>
                  </a:ext>
                </a:extLst>
              </a:tr>
              <a:tr h="27003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8075" marR="8075" marT="807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88900" algn="l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прибыль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75" marR="8075" marT="807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5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75" marR="8075" marT="807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4 170,1</a:t>
                      </a:r>
                    </a:p>
                  </a:txBody>
                  <a:tcPr marL="8075" marR="8075" marT="807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2 329,5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4 397,0</a:t>
                      </a:r>
                    </a:p>
                  </a:txBody>
                  <a:tcPr marL="8075" marR="8075" marT="807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188,8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105,4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0605582"/>
                  </a:ext>
                </a:extLst>
              </a:tr>
              <a:tr h="52762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75" marR="8075" marT="807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Чистая прибыль (с учетом резервов)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75" marR="8075" marT="807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5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75" marR="8075" marT="807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14 890,6</a:t>
                      </a:r>
                    </a:p>
                  </a:txBody>
                  <a:tcPr marL="8075" marR="8075" marT="807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9 319,9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14 718,5</a:t>
                      </a:r>
                    </a:p>
                  </a:txBody>
                  <a:tcPr marL="8075" marR="8075" marT="807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158,0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90842"/>
                  </a:ext>
                </a:extLst>
              </a:tr>
              <a:tr h="78693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75" marR="8075" marT="807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Чистая прибыль нарастающим итогом с начала деятельности, направляемая на выдачу займов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75" marR="8075" marT="807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75" marR="8075" marT="807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defTabSz="630238" fontAlgn="b"/>
                      <a:r>
                        <a:rPr lang="ru-RU" sz="15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94 927,04</a:t>
                      </a:r>
                    </a:p>
                  </a:txBody>
                  <a:tcPr marL="8075" marR="8075" marT="807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62244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5902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48061AD-FBA9-48B2-B83A-65E7F35FA643}"/>
              </a:ext>
            </a:extLst>
          </p:cNvPr>
          <p:cNvSpPr txBox="1"/>
          <p:nvPr/>
        </p:nvSpPr>
        <p:spPr>
          <a:xfrm>
            <a:off x="809098" y="156429"/>
            <a:ext cx="833490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стандартов деятельности </a:t>
            </a:r>
          </a:p>
          <a:p>
            <a:pPr algn="ctr"/>
            <a:r>
              <a:rPr lang="ru-RU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МКК Ставропольским краевым Фондом микрофинансирования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4665AFC7-6A93-46F7-B666-1479D89061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66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707" y="110366"/>
            <a:ext cx="1449579" cy="1451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6" name="Таблица 15">
            <a:extLst>
              <a:ext uri="{FF2B5EF4-FFF2-40B4-BE49-F238E27FC236}">
                <a16:creationId xmlns:a16="http://schemas.microsoft.com/office/drawing/2014/main" id="{D3791DEF-88D9-4087-B73A-055405085F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0107112"/>
              </p:ext>
            </p:extLst>
          </p:nvPr>
        </p:nvGraphicFramePr>
        <p:xfrm>
          <a:off x="809098" y="1988840"/>
          <a:ext cx="8011374" cy="39883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06918">
                  <a:extLst>
                    <a:ext uri="{9D8B030D-6E8A-4147-A177-3AD203B41FA5}">
                      <a16:colId xmlns:a16="http://schemas.microsoft.com/office/drawing/2014/main" val="2806594843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3223061006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1631092453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332668318"/>
                    </a:ext>
                  </a:extLst>
                </a:gridCol>
              </a:tblGrid>
              <a:tr h="451368">
                <a:tc rowSpan="2"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состоянию на 01.01.2022</a:t>
                      </a:r>
                      <a:endParaRPr lang="ru-RU" sz="20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7881912"/>
                  </a:ext>
                </a:extLst>
              </a:tr>
              <a:tr h="413959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Отклонение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6837805"/>
                  </a:ext>
                </a:extLst>
              </a:tr>
              <a:tr h="382116">
                <a:tc>
                  <a:txBody>
                    <a:bodyPr/>
                    <a:lstStyle/>
                    <a:p>
                      <a:pPr algn="l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Эффективность размещения средств, (не менее 70%)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 defTabSz="179388" fontAlgn="b">
                        <a:tabLst>
                          <a:tab pos="442913" algn="l"/>
                          <a:tab pos="530225" algn="l"/>
                          <a:tab pos="900113" algn="l"/>
                        </a:tabLst>
                      </a:pPr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-11,6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7984226"/>
                  </a:ext>
                </a:extLst>
              </a:tr>
              <a:tr h="532216">
                <a:tc>
                  <a:txBody>
                    <a:bodyPr/>
                    <a:lstStyle/>
                    <a:p>
                      <a:pPr marL="0" marR="0" lvl="0" indent="0" algn="l" defTabSz="5144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Операционная эффективность, </a:t>
                      </a:r>
                    </a:p>
                    <a:p>
                      <a:pPr marL="0" marR="0" lvl="0" indent="0" algn="l" defTabSz="5144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(не более 30%)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-0,2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8001147"/>
                  </a:ext>
                </a:extLst>
              </a:tr>
              <a:tr h="382116">
                <a:tc>
                  <a:txBody>
                    <a:bodyPr/>
                    <a:lstStyle/>
                    <a:p>
                      <a:pPr algn="l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Коэффициент списания, </a:t>
                      </a:r>
                    </a:p>
                    <a:p>
                      <a:pPr algn="l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(не более 5%)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-0,1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7286780"/>
                  </a:ext>
                </a:extLst>
              </a:tr>
              <a:tr h="382116">
                <a:tc>
                  <a:txBody>
                    <a:bodyPr/>
                    <a:lstStyle/>
                    <a:p>
                      <a:pPr algn="l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Риск портфеля, (не более 12%)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5170274"/>
                  </a:ext>
                </a:extLst>
              </a:tr>
              <a:tr h="820650">
                <a:tc>
                  <a:txBody>
                    <a:bodyPr/>
                    <a:lstStyle/>
                    <a:p>
                      <a:pPr algn="l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Операционная самоокупаемость, </a:t>
                      </a:r>
                    </a:p>
                    <a:p>
                      <a:pPr algn="l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(не менее 100%)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121,0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133,7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89896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1825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descr="Вертикальный маркированный список, в котором 3 группы расположены одна под другой, при этом под каждой группой есть отдельно выделенные пункты.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561463582"/>
              </p:ext>
            </p:extLst>
          </p:nvPr>
        </p:nvGraphicFramePr>
        <p:xfrm>
          <a:off x="629562" y="1089722"/>
          <a:ext cx="8208912" cy="56404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07228196-91CC-47C3-B0F8-4C1CC0C8E2DC}"/>
              </a:ext>
            </a:extLst>
          </p:cNvPr>
          <p:cNvSpPr txBox="1"/>
          <p:nvPr/>
        </p:nvSpPr>
        <p:spPr>
          <a:xfrm>
            <a:off x="971092" y="146417"/>
            <a:ext cx="81729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Book Antiqua" panose="02040602050305030304" pitchFamily="18" charset="0"/>
              </a:rPr>
              <a:t>Показатели эффективности деятельности Фонда по итогам 2021 года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5B96E80E-42B9-4D62-8C07-19B3A2A3A9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66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14" y="-166070"/>
            <a:ext cx="1254526" cy="1255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7282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1203336-F3DE-4B3A-BCF4-0F68C23AC2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81203336-F3DE-4B3A-BCF4-0F68C23AC2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81203336-F3DE-4B3A-BCF4-0F68C23AC2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81203336-F3DE-4B3A-BCF4-0F68C23AC2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81E095C-4C8A-4C84-8B73-2D2372CC9F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graphicEl>
                                              <a:dgm id="{E81E095C-4C8A-4C84-8B73-2D2372CC9F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graphicEl>
                                              <a:dgm id="{E81E095C-4C8A-4C84-8B73-2D2372CC9F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dgm id="{E81E095C-4C8A-4C84-8B73-2D2372CC9F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D216CF5-2456-4F3A-80B8-3AFE5D8E6C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graphicEl>
                                              <a:dgm id="{9D216CF5-2456-4F3A-80B8-3AFE5D8E6C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graphicEl>
                                              <a:dgm id="{9D216CF5-2456-4F3A-80B8-3AFE5D8E6C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graphicEl>
                                              <a:dgm id="{9D216CF5-2456-4F3A-80B8-3AFE5D8E6C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A0E8B3C-3A1D-4F10-A273-D43E73880D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graphicEl>
                                              <a:dgm id="{EA0E8B3C-3A1D-4F10-A273-D43E73880D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graphicEl>
                                              <a:dgm id="{EA0E8B3C-3A1D-4F10-A273-D43E73880D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graphicEl>
                                              <a:dgm id="{EA0E8B3C-3A1D-4F10-A273-D43E73880D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2">
            <a:extLst>
              <a:ext uri="{FF2B5EF4-FFF2-40B4-BE49-F238E27FC236}">
                <a16:creationId xmlns:a16="http://schemas.microsoft.com/office/drawing/2014/main" id="{97D3E63D-3D48-4D3C-A169-CC4F456A1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032" y="357296"/>
            <a:ext cx="7435440" cy="850632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2800" b="1" dirty="0">
                <a:cs typeface="Times New Roman" panose="02020603050405020304" pitchFamily="18" charset="0"/>
              </a:rPr>
              <a:t>Структура портфеля микрозаймов в разрезе отраслей экономики по состоянию на </a:t>
            </a:r>
            <a:r>
              <a:rPr lang="ru-RU" altLang="ru-RU" sz="2800" b="1" dirty="0">
                <a:latin typeface="Calibri" panose="020F0502020204030204" pitchFamily="34" charset="0"/>
                <a:cs typeface="Calibri" panose="020F0502020204030204" pitchFamily="34" charset="0"/>
              </a:rPr>
              <a:t>01.01.2022 г</a:t>
            </a:r>
            <a:r>
              <a:rPr lang="ru-RU" altLang="ru-RU" sz="2800" b="1" dirty="0"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1508" name="Picture 5" descr="C:\Program Files (x86)\Microsoft Office\MEDIA\CAGCAT10\j0149887.wmf">
            <a:extLst>
              <a:ext uri="{FF2B5EF4-FFF2-40B4-BE49-F238E27FC236}">
                <a16:creationId xmlns:a16="http://schemas.microsoft.com/office/drawing/2014/main" id="{620414C2-A9E1-418E-98F6-2E569A1CD2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121" y="4115522"/>
            <a:ext cx="1282505" cy="9102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Рисунок 1">
            <a:extLst>
              <a:ext uri="{FF2B5EF4-FFF2-40B4-BE49-F238E27FC236}">
                <a16:creationId xmlns:a16="http://schemas.microsoft.com/office/drawing/2014/main" id="{2AB676CE-AD6A-4897-867B-5E6F78EAA4D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368" y="1651519"/>
            <a:ext cx="1279160" cy="9615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049F6673-8613-4201-8A44-2A2BAEEE7D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90834022"/>
              </p:ext>
            </p:extLst>
          </p:nvPr>
        </p:nvGraphicFramePr>
        <p:xfrm>
          <a:off x="1667780" y="1207928"/>
          <a:ext cx="7442624" cy="48643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Picture 2">
            <a:extLst>
              <a:ext uri="{FF2B5EF4-FFF2-40B4-BE49-F238E27FC236}">
                <a16:creationId xmlns:a16="http://schemas.microsoft.com/office/drawing/2014/main" id="{B5D1563F-3071-4BA9-AB5F-8672487642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66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8" y="22845"/>
            <a:ext cx="1547664" cy="154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7AEE426-3109-4422-849B-B6ABCEDB994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68" y="5301207"/>
            <a:ext cx="1279160" cy="11521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3193761-FF26-4FC7-B994-13E146360AB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66" y="2879367"/>
            <a:ext cx="1279160" cy="9512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760152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6000"/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 radius="4"/>
                    </a14:imgEffect>
                    <a14:imgEffect>
                      <a14:sharpenSoften amount="-28000"/>
                    </a14:imgEffect>
                    <a14:imgEffect>
                      <a14:colorTemperature colorTemp="3759"/>
                    </a14:imgEffect>
                    <a14:imgEffect>
                      <a14:saturation sat="71000"/>
                    </a14:imgEffect>
                    <a14:imgEffect>
                      <a14:brightnessContrast bright="16000" contrast="9000"/>
                    </a14:imgEffect>
                  </a14:imgLayer>
                </a14:imgProps>
              </a:ext>
            </a:extLst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04A70E1F-542B-421A-B0B4-FC6FC9F4700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0972343"/>
              </p:ext>
            </p:extLst>
          </p:nvPr>
        </p:nvGraphicFramePr>
        <p:xfrm>
          <a:off x="683568" y="1196752"/>
          <a:ext cx="8136904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CB4DE2F-1EF4-4979-994E-50D992BF3FC4}"/>
              </a:ext>
            </a:extLst>
          </p:cNvPr>
          <p:cNvSpPr txBox="1"/>
          <p:nvPr/>
        </p:nvSpPr>
        <p:spPr>
          <a:xfrm>
            <a:off x="827584" y="238061"/>
            <a:ext cx="4752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9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Обособленные подразделения</a:t>
            </a:r>
          </a:p>
          <a:p>
            <a:pPr marL="0" marR="0" lvl="0" indent="0" algn="ctr" defTabSz="6859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Фонда микрофинансирования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: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CD803CB9-94E7-4537-BB4A-04A2C57253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6600"/>
                    </a14:imgEffect>
                    <a14:imgEffect>
                      <a14:saturation sat="3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707" y="110366"/>
            <a:ext cx="1238331" cy="1239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0506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4000"/>
            <a:lum/>
          </a:blip>
          <a:srcRect/>
          <a:stretch>
            <a:fillRect l="-6000" t="-9000" r="-12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Заголовок 2">
            <a:extLst>
              <a:ext uri="{FF2B5EF4-FFF2-40B4-BE49-F238E27FC236}">
                <a16:creationId xmlns:a16="http://schemas.microsoft.com/office/drawing/2014/main" id="{0FF7A68A-BA9F-4BB2-98BB-5453E9092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2481" y="332656"/>
            <a:ext cx="6591927" cy="1564561"/>
          </a:xfrm>
          <a:effectLst>
            <a:outerShdw blurRad="50800" dist="50800" dir="5400000" sx="78000" sy="78000" algn="ctr" rotWithShape="0">
              <a:schemeClr val="tx1">
                <a:alpha val="54000"/>
              </a:schemeClr>
            </a:outerShdw>
          </a:effectLst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altLang="ru-RU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uprum" panose="02000506000000020004" pitchFamily="2" charset="0"/>
                <a:ea typeface="Calibri" pitchFamily="34" charset="0"/>
                <a:cs typeface="Times New Roman" pitchFamily="18" charset="0"/>
              </a:rPr>
              <a:t>МКК Ставропольский</a:t>
            </a:r>
            <a:r>
              <a:rPr lang="ru-RU" altLang="ru-RU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uprum" panose="02000506000000020004" pitchFamily="2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ru-RU" altLang="ru-RU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uprum" panose="02000506000000020004" pitchFamily="2" charset="0"/>
                <a:ea typeface="Calibri" pitchFamily="34" charset="0"/>
                <a:cs typeface="Times New Roman" pitchFamily="18" charset="0"/>
              </a:rPr>
              <a:t>краевой</a:t>
            </a:r>
            <a:br>
              <a:rPr lang="en-US" altLang="ru-RU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uprum" panose="02000506000000020004" pitchFamily="2" charset="0"/>
                <a:ea typeface="Calibri" pitchFamily="34" charset="0"/>
                <a:cs typeface="Times New Roman" pitchFamily="18" charset="0"/>
              </a:rPr>
            </a:br>
            <a:r>
              <a:rPr lang="ru-RU" altLang="ru-RU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uprum" panose="02000506000000020004" pitchFamily="2" charset="0"/>
                <a:ea typeface="Calibri" pitchFamily="34" charset="0"/>
                <a:cs typeface="Times New Roman" pitchFamily="18" charset="0"/>
              </a:rPr>
              <a:t>фонд микрофинансирования</a:t>
            </a:r>
          </a:p>
        </p:txBody>
      </p:sp>
      <p:sp>
        <p:nvSpPr>
          <p:cNvPr id="2" name="Объект 1">
            <a:extLst>
              <a:ext uri="{FF2B5EF4-FFF2-40B4-BE49-F238E27FC236}">
                <a16:creationId xmlns:a16="http://schemas.microsoft.com/office/drawing/2014/main" id="{3196DD25-110E-4B4F-8995-210DE8BA13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3648" y="2186199"/>
            <a:ext cx="5922658" cy="3276364"/>
          </a:xfrm>
        </p:spPr>
        <p:txBody>
          <a:bodyPr rtlCol="0">
            <a:normAutofit/>
          </a:bodyPr>
          <a:lstStyle/>
          <a:p>
            <a:pPr marL="0" indent="0" algn="ctr">
              <a:spcBef>
                <a:spcPct val="0"/>
              </a:spcBef>
              <a:buClrTx/>
              <a:buSzTx/>
              <a:buNone/>
              <a:defRPr/>
            </a:pPr>
            <a:endParaRPr lang="ru-RU" sz="2251" b="1" i="1" dirty="0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cs typeface="Arial" charset="0"/>
            </a:endParaRPr>
          </a:p>
          <a:p>
            <a:pPr marL="0" indent="0" algn="ctr">
              <a:spcBef>
                <a:spcPct val="0"/>
              </a:spcBef>
              <a:buClrTx/>
              <a:buSzTx/>
              <a:buNone/>
              <a:defRPr/>
            </a:pPr>
            <a:endParaRPr lang="ru-RU" sz="2251" b="1" i="1" dirty="0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cs typeface="Arial" charset="0"/>
            </a:endParaRPr>
          </a:p>
          <a:p>
            <a:pPr marL="0" indent="0" algn="ctr">
              <a:spcBef>
                <a:spcPct val="0"/>
              </a:spcBef>
              <a:buClrTx/>
              <a:buSzTx/>
              <a:buNone/>
              <a:defRPr/>
            </a:pPr>
            <a:r>
              <a:rPr lang="ru-RU" sz="45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  <a:p>
            <a:pPr marL="154346" indent="-154346">
              <a:defRPr/>
            </a:pPr>
            <a:endParaRPr lang="ru-RU" dirty="0">
              <a:solidFill>
                <a:schemeClr val="accent1"/>
              </a:solidFill>
              <a:latin typeface="+mj-lt"/>
            </a:endParaRPr>
          </a:p>
        </p:txBody>
      </p:sp>
      <p:pic>
        <p:nvPicPr>
          <p:cNvPr id="23556" name="Picture 2">
            <a:extLst>
              <a:ext uri="{FF2B5EF4-FFF2-40B4-BE49-F238E27FC236}">
                <a16:creationId xmlns:a16="http://schemas.microsoft.com/office/drawing/2014/main" id="{C133DCBB-65B8-40F9-991B-F17A141519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18" y="709747"/>
            <a:ext cx="1474963" cy="1476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5057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Маркетинг 16:9">
  <a:themeElements>
    <a:clrScheme name="Marketing_16x9">
      <a:dk1>
        <a:srgbClr val="404040"/>
      </a:dk1>
      <a:lt1>
        <a:sysClr val="window" lastClr="FFFFFF"/>
      </a:lt1>
      <a:dk2>
        <a:srgbClr val="000000"/>
      </a:dk2>
      <a:lt2>
        <a:srgbClr val="A1C1DE"/>
      </a:lt2>
      <a:accent1>
        <a:srgbClr val="39527B"/>
      </a:accent1>
      <a:accent2>
        <a:srgbClr val="528DC2"/>
      </a:accent2>
      <a:accent3>
        <a:srgbClr val="7EA939"/>
      </a:accent3>
      <a:accent4>
        <a:srgbClr val="30AEAB"/>
      </a:accent4>
      <a:accent5>
        <a:srgbClr val="31A962"/>
      </a:accent5>
      <a:accent6>
        <a:srgbClr val="78648E"/>
      </a:accent6>
      <a:hlink>
        <a:srgbClr val="7EA939"/>
      </a:hlink>
      <a:folHlink>
        <a:srgbClr val="7F7F7F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4400000" scaled="0"/>
          <a:tileRect/>
        </a:gra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7400000" scaled="0"/>
          <a:tileRect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3666147_TF02801084.potx" id="{C1AE67EC-C237-4F06-A8CE-74B0880EE6A9}" vid="{EDA79D50-06F2-4F43-8B9F-E687A83B5943}"/>
    </a:ext>
  </a:extLst>
</a:theme>
</file>

<file path=ppt/theme/theme2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3.xml><?xml version="1.0" encoding="utf-8"?>
<a:theme xmlns:a="http://schemas.openxmlformats.org/drawingml/2006/main" name="Синий цифровой тоннель (16 x 9)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411896_TF02895261_TF02895261.potx" id="{B6CEA06A-6068-4B4A-BA2F-705122E61509}" vid="{D5DC9138-7F6C-4334-982D-29E09F89611B}"/>
    </a:ext>
  </a:extLst>
</a:theme>
</file>

<file path=ppt/theme/theme4.xml><?xml version="1.0" encoding="utf-8"?>
<a:theme xmlns:a="http://schemas.openxmlformats.org/drawingml/2006/main" name="Тема Office">
  <a:themeElements>
    <a:clrScheme name="Marketing_16x9">
      <a:dk1>
        <a:srgbClr val="404040"/>
      </a:dk1>
      <a:lt1>
        <a:sysClr val="window" lastClr="FFFFFF"/>
      </a:lt1>
      <a:dk2>
        <a:srgbClr val="000000"/>
      </a:dk2>
      <a:lt2>
        <a:srgbClr val="A1C1DE"/>
      </a:lt2>
      <a:accent1>
        <a:srgbClr val="39527B"/>
      </a:accent1>
      <a:accent2>
        <a:srgbClr val="528DC2"/>
      </a:accent2>
      <a:accent3>
        <a:srgbClr val="7EA939"/>
      </a:accent3>
      <a:accent4>
        <a:srgbClr val="30AEAB"/>
      </a:accent4>
      <a:accent5>
        <a:srgbClr val="31A962"/>
      </a:accent5>
      <a:accent6>
        <a:srgbClr val="78648E"/>
      </a:accent6>
      <a:hlink>
        <a:srgbClr val="7EA939"/>
      </a:hlink>
      <a:folHlink>
        <a:srgbClr val="7F7F7F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4400000" scaled="0"/>
          <a:tileRect/>
        </a:gra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7400000" scaled="0"/>
          <a:tileRect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Marketing_16x9">
      <a:dk1>
        <a:srgbClr val="404040"/>
      </a:dk1>
      <a:lt1>
        <a:sysClr val="window" lastClr="FFFFFF"/>
      </a:lt1>
      <a:dk2>
        <a:srgbClr val="000000"/>
      </a:dk2>
      <a:lt2>
        <a:srgbClr val="A1C1DE"/>
      </a:lt2>
      <a:accent1>
        <a:srgbClr val="39527B"/>
      </a:accent1>
      <a:accent2>
        <a:srgbClr val="528DC2"/>
      </a:accent2>
      <a:accent3>
        <a:srgbClr val="7EA939"/>
      </a:accent3>
      <a:accent4>
        <a:srgbClr val="30AEAB"/>
      </a:accent4>
      <a:accent5>
        <a:srgbClr val="31A962"/>
      </a:accent5>
      <a:accent6>
        <a:srgbClr val="78648E"/>
      </a:accent6>
      <a:hlink>
        <a:srgbClr val="7EA939"/>
      </a:hlink>
      <a:folHlink>
        <a:srgbClr val="7F7F7F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4400000" scaled="0"/>
          <a:tileRect/>
        </a:gra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7400000" scaled="0"/>
          <a:tileRect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CCB2C71-1ED8-4540-B003-293B5E75C71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0AACE6D-8EB6-447A-8DFD-C2C0C52916AC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40262f94-9f35-4ac3-9a90-690165a166b7"/>
    <ds:schemaRef ds:uri="a4f35948-e619-41b3-aa29-22878b09cfd2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7F9B8BCC-BF24-4800-92E1-9F891BBB27E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для бизнеса и маркетинга в оформлении со стеклянным небоскребом (широкоэкранный формат)</Template>
  <TotalTime>1748</TotalTime>
  <Words>800</Words>
  <Application>Microsoft Office PowerPoint</Application>
  <PresentationFormat>Экран (4:3)</PresentationFormat>
  <Paragraphs>242</Paragraphs>
  <Slides>9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9</vt:i4>
      </vt:variant>
    </vt:vector>
  </HeadingPairs>
  <TitlesOfParts>
    <vt:vector size="24" baseType="lpstr">
      <vt:lpstr>Arial</vt:lpstr>
      <vt:lpstr>Book Antiqua</vt:lpstr>
      <vt:lpstr>Calibri</vt:lpstr>
      <vt:lpstr>Candara</vt:lpstr>
      <vt:lpstr>Century Gothic</vt:lpstr>
      <vt:lpstr>Corbel</vt:lpstr>
      <vt:lpstr>Cuprum</vt:lpstr>
      <vt:lpstr>Franklin Gothic Medium</vt:lpstr>
      <vt:lpstr>Symbol</vt:lpstr>
      <vt:lpstr>Times New Roman</vt:lpstr>
      <vt:lpstr>Verdana</vt:lpstr>
      <vt:lpstr>Wingdings 3</vt:lpstr>
      <vt:lpstr>Маркетинг 16:9</vt:lpstr>
      <vt:lpstr>Сектор</vt:lpstr>
      <vt:lpstr>Синий цифровой тоннель (16 x 9)</vt:lpstr>
      <vt:lpstr>Отчет о деятельности   МКК Ставропольского краевого фонда микрофинансирования   за 2021 год </vt:lpstr>
      <vt:lpstr>Достижения   МКК Ставропольского краевого фонда микрофинансирования:</vt:lpstr>
      <vt:lpstr>Основные показатели деятельности  МКК Ставропольского краевого Фонда микрофинансирования за 2021 год</vt:lpstr>
      <vt:lpstr>Исполнение финансового плана МКК Ставропольским краевым Фондом микрофинансирования за 2021 год</vt:lpstr>
      <vt:lpstr>Презентация PowerPoint</vt:lpstr>
      <vt:lpstr>Презентация PowerPoint</vt:lpstr>
      <vt:lpstr>Структура портфеля микрозаймов в разрезе отраслей экономики по состоянию на 01.01.2022 г.</vt:lpstr>
      <vt:lpstr>Презентация PowerPoint</vt:lpstr>
      <vt:lpstr>МКК Ставропольский  краевой фонд микрофинансирования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Ионова Бэла Муратовна</dc:creator>
  <cp:lastModifiedBy>Ионова Бэла Муратовна</cp:lastModifiedBy>
  <cp:revision>153</cp:revision>
  <cp:lastPrinted>2022-03-02T11:49:55Z</cp:lastPrinted>
  <dcterms:created xsi:type="dcterms:W3CDTF">2018-07-12T11:47:12Z</dcterms:created>
  <dcterms:modified xsi:type="dcterms:W3CDTF">2022-03-02T11:52:10Z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