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6"/>
  </p:notesMasterIdLst>
  <p:handoutMasterIdLst>
    <p:handoutMasterId r:id="rId17"/>
  </p:handoutMasterIdLst>
  <p:sldIdLst>
    <p:sldId id="280" r:id="rId7"/>
    <p:sldId id="286" r:id="rId8"/>
    <p:sldId id="283" r:id="rId9"/>
    <p:sldId id="285" r:id="rId10"/>
    <p:sldId id="272" r:id="rId11"/>
    <p:sldId id="287" r:id="rId12"/>
    <p:sldId id="276" r:id="rId13"/>
    <p:sldId id="281" r:id="rId14"/>
    <p:sldId id="278" r:id="rId15"/>
  </p:sldIdLst>
  <p:sldSz cx="9144000" cy="6858000" type="screen4x3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C"/>
    <a:srgbClr val="676768"/>
    <a:srgbClr val="39527B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517" autoAdjust="0"/>
  </p:normalViewPr>
  <p:slideViewPr>
    <p:cSldViewPr>
      <p:cViewPr varScale="1">
        <p:scale>
          <a:sx n="86" d="100"/>
          <a:sy n="86" d="100"/>
        </p:scale>
        <p:origin x="1476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60791557307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Lbls>
            <c:dLbl>
              <c:idx val="0"/>
              <c:layout>
                <c:manualLayout>
                  <c:x val="5.1448589045661595E-2"/>
                  <c:y val="-3.3979514112021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- </a:t>
                    </a:r>
                    <a:fld id="{BB87076B-E4A1-4D52-A10B-D86BE4AB51DF}" type="VALU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7370305775529"/>
                      <c:h val="0.26865219660951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layout>
                <c:manualLayout>
                  <c:x val="2.7022414542782949E-2"/>
                  <c:y val="1.3396299847090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3E794BD-17AF-40C9-8ADA-19AAB502379F}" type="CATEGORYNAME">
                      <a:rPr lang="ru-RU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</a:t>
                    </a:r>
                    <a:r>
                      <a: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8DB1460B-5659-4249-A95B-99ED992D0CA7}" type="VALUE">
                      <a:rPr lang="ru-RU" sz="1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8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241862015332"/>
                      <c:h val="0.152504480903037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5707141728508656"/>
                  <c:y val="-0.307044128334088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E8B1FD-4C4C-42EC-8539-B9A7BE913E97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E2ADBED9-7844-4774-986D-48EADDDCB8A9}" type="PERCENTAG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86899711612894"/>
                      <c:h val="0.18192982415534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1.3651099397201848E-2"/>
                  <c:y val="3.1394836087563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73112DF-80AE-45A6-AA1B-DCEB54387BBC}" type="CATEGORYNAME">
                      <a:rPr lang="ru-RU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 </a:t>
                    </a:r>
                    <a:fld id="{C21CCB06-0073-4103-A97E-DBFE454916EC}" type="VALUE">
                      <a:rPr lang="ru-RU" sz="16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2649753635278"/>
                      <c:h val="0.19255437793655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dLbl>
              <c:idx val="4"/>
              <c:layout>
                <c:manualLayout>
                  <c:x val="6.9961884410659467E-2"/>
                  <c:y val="-7.01901303727212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9EB276-504F-4B19-9AD4-9391FB4795CB}" type="CATEGORYNAME">
                      <a: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E2E7BD4-623B-4230-9A40-F2C6D0175591}" type="PERCENTAGE">
                      <a:rPr lang="ru-RU" sz="18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6125517021954"/>
                      <c:h val="0.18806791391412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17-481E-8B2E-B0968ECD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Оптовая и розничная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услуг</c:v>
                </c:pt>
                <c:pt idx="4">
                  <c:v>Строительство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0.16</c:v>
                </c:pt>
                <c:pt idx="1">
                  <c:v>0.16</c:v>
                </c:pt>
                <c:pt idx="2">
                  <c:v>0.47</c:v>
                </c:pt>
                <c:pt idx="3">
                  <c:v>0.18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 custT="1"/>
      <dgm:spPr/>
      <dgm:t>
        <a:bodyPr rtlCol="0"/>
        <a:lstStyle/>
        <a:p>
          <a:pPr algn="l" rtl="0"/>
          <a:r>
            <a:rPr lang="ru-RU" sz="2400" b="1" noProof="0" dirty="0">
              <a:latin typeface="Book Antiqua" panose="02040602050305030304" pitchFamily="18" charset="0"/>
              <a:cs typeface="Calibri" panose="020F0502020204030204" pitchFamily="34" charset="0"/>
            </a:rPr>
            <a:t>1</a:t>
          </a:r>
          <a:r>
            <a:rPr lang="ru-RU" sz="2200" b="1" noProof="0" dirty="0">
              <a:latin typeface="Book Antiqua" panose="02040602050305030304" pitchFamily="18" charset="0"/>
              <a:cs typeface="Calibri" panose="020F0502020204030204" pitchFamily="34" charset="0"/>
            </a:rPr>
            <a:t>. </a:t>
          </a:r>
          <a:r>
            <a:rPr lang="ru-RU" sz="2200" b="1" dirty="0">
              <a:latin typeface="Book Antiqua" panose="02040602050305030304" pitchFamily="18" charset="0"/>
            </a:rPr>
            <a:t>прирост объема выданных микрозаймов в 2020 году составил 20% (по сравнению с 2019 годом);</a:t>
          </a:r>
          <a:endParaRPr lang="ru-RU" sz="2200" b="1" noProof="0" dirty="0">
            <a:latin typeface="Book Antiqua" panose="0204060205030503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 b="1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 b="1"/>
        </a:p>
      </dgm:t>
    </dgm:pt>
    <dgm:pt modelId="{3C67E77D-62FA-499D-B5E6-E79A091C5267}">
      <dgm:prSet phldrT="[Text]" custT="1"/>
      <dgm:spPr>
        <a:solidFill>
          <a:schemeClr val="accent1"/>
        </a:solidFill>
      </dgm:spPr>
      <dgm:t>
        <a:bodyPr rtlCol="0"/>
        <a:lstStyle/>
        <a:p>
          <a:pPr rtl="0"/>
          <a:r>
            <a:rPr lang="ru-RU" sz="2200" b="1" dirty="0">
              <a:latin typeface="Book Antiqua" panose="02040602050305030304" pitchFamily="18" charset="0"/>
              <a:cs typeface="Calibri" panose="020F0502020204030204" pitchFamily="34" charset="0"/>
            </a:rPr>
            <a:t>2</a:t>
          </a:r>
          <a:r>
            <a:rPr lang="ru-RU" sz="2200" dirty="0">
              <a:latin typeface="Book Antiqua" panose="02040602050305030304" pitchFamily="18" charset="0"/>
            </a:rPr>
            <a:t>. </a:t>
          </a:r>
          <a:r>
            <a:rPr lang="ru-RU" sz="2200" b="1" dirty="0">
              <a:latin typeface="Book Antiqua" panose="02040602050305030304" pitchFamily="18" charset="0"/>
            </a:rPr>
            <a:t>За 2020 год сохранено 2513 рабочих мест, </a:t>
          </a:r>
        </a:p>
        <a:p>
          <a:pPr rtl="0"/>
          <a:r>
            <a:rPr lang="ru-RU" sz="2200" b="1" dirty="0">
              <a:latin typeface="Book Antiqua" panose="02040602050305030304" pitchFamily="18" charset="0"/>
            </a:rPr>
            <a:t>дополнительно создано 112 рабочих мест.</a:t>
          </a:r>
          <a:endParaRPr lang="ru-RU" sz="2200" b="1" noProof="0" dirty="0">
            <a:latin typeface="Book Antiqua" panose="0204060205030503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73F84F7-FB0E-480E-9DAB-A82DC8E2D946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2200" b="1" i="0" dirty="0">
              <a:latin typeface="Book Antiqua" panose="02040602050305030304" pitchFamily="18" charset="0"/>
              <a:cs typeface="Calibri" panose="020F0502020204030204" pitchFamily="34" charset="0"/>
            </a:rPr>
            <a:t>3.</a:t>
          </a:r>
          <a:r>
            <a:rPr lang="ru-RU" sz="2200" b="1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noProof="0" dirty="0" err="1">
              <a:latin typeface="Book Antiqua" panose="02040602050305030304" pitchFamily="18" charset="0"/>
            </a:rPr>
            <a:t>СМиСП</a:t>
          </a:r>
          <a:r>
            <a:rPr lang="ru-RU" sz="2200" b="1" noProof="0" dirty="0">
              <a:latin typeface="Book Antiqua" panose="02040602050305030304" pitchFamily="18" charset="0"/>
            </a:rPr>
            <a:t> за счет микрозаймов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229 083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 тыс. руб.</a:t>
          </a:r>
          <a:endParaRPr lang="ru-RU" sz="22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279F5F5-E95B-42A5-A038-2F9F290FF61D}" type="sibTrans" cxnId="{D0018220-BAAB-4F34-8328-D8648093FFC0}">
      <dgm:prSet/>
      <dgm:spPr/>
      <dgm:t>
        <a:bodyPr/>
        <a:lstStyle/>
        <a:p>
          <a:endParaRPr lang="ru-RU"/>
        </a:p>
      </dgm:t>
    </dgm:pt>
    <dgm:pt modelId="{B3B5FEE8-C290-45CE-BA29-12A06CFE8439}" type="parTrans" cxnId="{D0018220-BAAB-4F34-8328-D8648093FFC0}">
      <dgm:prSet/>
      <dgm:spPr/>
      <dgm:t>
        <a:bodyPr/>
        <a:lstStyle/>
        <a:p>
          <a:endParaRPr lang="ru-RU"/>
        </a:p>
      </dgm:t>
    </dgm:pt>
    <dgm:pt modelId="{BCF96205-0924-473A-AC28-51ADEE5482B5}">
      <dgm:prSet phldrT="[Text]"/>
      <dgm:spPr>
        <a:solidFill>
          <a:schemeClr val="accent1"/>
        </a:solidFill>
      </dgm:spPr>
      <dgm:t>
        <a:bodyPr rtlCol="0"/>
        <a:lstStyle/>
        <a:p>
          <a:pPr rtl="0"/>
          <a:r>
            <a:rPr lang="ru-RU" b="1" noProof="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ru-RU" b="1" noProof="0" dirty="0">
              <a:latin typeface="Book Antiqua" panose="02040602050305030304" pitchFamily="18" charset="0"/>
            </a:rPr>
            <a:t>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01.01.2021 г.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2,2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0,2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 custT="1"/>
      <dgm:spPr>
        <a:solidFill>
          <a:schemeClr val="accent2"/>
        </a:solidFill>
      </dgm:spPr>
      <dgm:t>
        <a:bodyPr rtlCol="0"/>
        <a:lstStyle/>
        <a:p>
          <a:pPr algn="just" rtl="0"/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5.</a:t>
          </a:r>
          <a:r>
            <a:rPr lang="ru-RU" sz="1800" b="1" dirty="0">
              <a:latin typeface="Book Antiqua" panose="02040602050305030304" pitchFamily="18" charset="0"/>
            </a:rPr>
            <a:t> 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30</a:t>
          </a:r>
          <a:r>
            <a:rPr lang="ru-RU" sz="1800" b="1" dirty="0">
              <a:latin typeface="Book Antiqua" panose="02040602050305030304" pitchFamily="18" charset="0"/>
            </a:rPr>
            <a:t>%</a:t>
          </a:r>
          <a:endParaRPr lang="ru-RU" sz="1800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5" custScaleY="46847" custLinFactY="-20826" custLinFactNeighborX="595" custLinFactNeighborY="-100000">
        <dgm:presLayoutVars>
          <dgm:chMax val="0"/>
          <dgm:bulletEnabled val="1"/>
        </dgm:presLayoutVars>
      </dgm:prSet>
      <dgm:spPr/>
    </dgm:pt>
    <dgm:pt modelId="{E43DF17C-EB6E-4DE1-9349-F54FE9512184}" type="pres">
      <dgm:prSet presAssocID="{B4F34DE2-2DAE-4F88-8C78-BD8892EBF4FF}" presName="spacer" presStyleCnt="0"/>
      <dgm:spPr/>
    </dgm:pt>
    <dgm:pt modelId="{81203336-F3DE-4B3A-BCF4-0F68C23AC2BB}" type="pres">
      <dgm:prSet presAssocID="{3C67E77D-62FA-499D-B5E6-E79A091C5267}" presName="parentText" presStyleLbl="node1" presStyleIdx="1" presStyleCnt="5" custScaleY="49728" custLinFactY="-10475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E81E095C-4C8A-4C84-8B73-2D2372CC9FD2}" type="pres">
      <dgm:prSet presAssocID="{573F84F7-FB0E-480E-9DAB-A82DC8E2D946}" presName="parentText" presStyleLbl="node1" presStyleIdx="2" presStyleCnt="5" custAng="0" custScaleY="39849" custLinFactY="-3179" custLinFactNeighborX="-135" custLinFactNeighborY="-100000">
        <dgm:presLayoutVars>
          <dgm:chMax val="0"/>
          <dgm:bulletEnabled val="1"/>
        </dgm:presLayoutVars>
      </dgm:prSet>
      <dgm:spPr/>
    </dgm:pt>
    <dgm:pt modelId="{734B7B56-627C-497C-A0A6-99CA20C09090}" type="pres">
      <dgm:prSet presAssocID="{C279F5F5-E95B-42A5-A038-2F9F290FF61D}" presName="spacer" presStyleCnt="0"/>
      <dgm:spPr/>
    </dgm:pt>
    <dgm:pt modelId="{9D216CF5-2456-4F3A-80B8-3AFE5D8E6C91}" type="pres">
      <dgm:prSet presAssocID="{BCF96205-0924-473A-AC28-51ADEE5482B5}" presName="parentText" presStyleLbl="node1" presStyleIdx="3" presStyleCnt="5" custScaleY="65592" custLinFactNeighborY="60130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4" presStyleCnt="5" custScaleY="63238" custLinFactY="9263" custLinFactNeighborY="100000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3" destOrd="0" parTransId="{18D4782F-A1FC-493F-839E-A3E3E2B6394F}" sibTransId="{A8D684E9-A9F0-4707-88CC-FC2AD4AB6A49}"/>
    <dgm:cxn modelId="{D0018220-BAAB-4F34-8328-D8648093FFC0}" srcId="{90119837-5B71-4D44-BB01-DB0B084933C8}" destId="{573F84F7-FB0E-480E-9DAB-A82DC8E2D946}" srcOrd="2" destOrd="0" parTransId="{B3B5FEE8-C290-45CE-BA29-12A06CFE8439}" sibTransId="{C279F5F5-E95B-42A5-A038-2F9F290FF61D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ED0C949-A09F-410B-BA47-B804C6D5C07E}" type="presOf" srcId="{573F84F7-FB0E-480E-9DAB-A82DC8E2D946}" destId="{E81E095C-4C8A-4C84-8B73-2D2372CC9FD2}" srcOrd="0" destOrd="0" presId="urn:microsoft.com/office/officeart/2005/8/layout/vList2"/>
    <dgm:cxn modelId="{8223E36A-50F6-41C6-850B-A5CC9A1BAB27}" type="presOf" srcId="{C111C18A-FD96-4E63-821A-54D70D8DC65F}" destId="{47A942F6-847D-4AE7-9CA0-5319E5F60B4F}" srcOrd="0" destOrd="0" presId="urn:microsoft.com/office/officeart/2005/8/layout/vList2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4" destOrd="0" parTransId="{1CC18639-F98D-4916-B761-BB719470176D}" sibTransId="{EA0223D7-5CE1-4BB8-9AC5-EDF8128AC0F3}"/>
    <dgm:cxn modelId="{ECD9EB83-9492-4FC3-A42F-BBE632442FA2}" type="presParOf" srcId="{ED5DCCC5-BCA8-4491-AA37-BAF153ECA184}" destId="{47A942F6-847D-4AE7-9CA0-5319E5F60B4F}" srcOrd="0" destOrd="0" presId="urn:microsoft.com/office/officeart/2005/8/layout/vList2"/>
    <dgm:cxn modelId="{6CFC987E-4CBD-4B2A-9B2C-BF0B067A7F82}" type="presParOf" srcId="{ED5DCCC5-BCA8-4491-AA37-BAF153ECA184}" destId="{E43DF17C-EB6E-4DE1-9349-F54FE9512184}" srcOrd="1" destOrd="0" presId="urn:microsoft.com/office/officeart/2005/8/layout/vList2"/>
    <dgm:cxn modelId="{4CAB77B7-12F6-4A78-BD95-E5812056A1A3}" type="presParOf" srcId="{ED5DCCC5-BCA8-4491-AA37-BAF153ECA184}" destId="{81203336-F3DE-4B3A-BCF4-0F68C23AC2BB}" srcOrd="2" destOrd="0" presId="urn:microsoft.com/office/officeart/2005/8/layout/vList2"/>
    <dgm:cxn modelId="{3024B3F6-4401-444B-929C-AE9F63D10A20}" type="presParOf" srcId="{ED5DCCC5-BCA8-4491-AA37-BAF153ECA184}" destId="{59E06C8A-133B-4E93-ABC3-14544C96F0C7}" srcOrd="3" destOrd="0" presId="urn:microsoft.com/office/officeart/2005/8/layout/vList2"/>
    <dgm:cxn modelId="{B636D45F-B263-4BD2-ACE9-CF3AE0832C4C}" type="presParOf" srcId="{ED5DCCC5-BCA8-4491-AA37-BAF153ECA184}" destId="{E81E095C-4C8A-4C84-8B73-2D2372CC9FD2}" srcOrd="4" destOrd="0" presId="urn:microsoft.com/office/officeart/2005/8/layout/vList2"/>
    <dgm:cxn modelId="{E4C6E266-AC3C-4A97-895C-0CF82A7E75BB}" type="presParOf" srcId="{ED5DCCC5-BCA8-4491-AA37-BAF153ECA184}" destId="{734B7B56-627C-497C-A0A6-99CA20C09090}" srcOrd="5" destOrd="0" presId="urn:microsoft.com/office/officeart/2005/8/layout/vList2"/>
    <dgm:cxn modelId="{F430534D-B8FF-40BE-9BBF-9288C72A828D}" type="presParOf" srcId="{ED5DCCC5-BCA8-4491-AA37-BAF153ECA184}" destId="{9D216CF5-2456-4F3A-80B8-3AFE5D8E6C91}" srcOrd="6" destOrd="0" presId="urn:microsoft.com/office/officeart/2005/8/layout/vList2"/>
    <dgm:cxn modelId="{03729543-5E16-4E1A-8ECD-0D2218B3A042}" type="presParOf" srcId="{ED5DCCC5-BCA8-4491-AA37-BAF153ECA184}" destId="{0FE0D7EC-BC86-4A27-BA0F-C9B4FB661132}" srcOrd="7" destOrd="0" presId="urn:microsoft.com/office/officeart/2005/8/layout/vList2"/>
    <dgm:cxn modelId="{A81DA62F-B20A-4EB4-8314-8736A41DC00A}" type="presParOf" srcId="{ED5DCCC5-BCA8-4491-AA37-BAF153ECA184}" destId="{EA0E8B3C-3A1D-4F10-A273-D43E73880D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3605A302-D4F8-42E3-B846-8DAA467BF29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Ленина, д.69, офис 18</a:t>
          </a: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dirty="0"/>
        </a:p>
      </dgm:t>
    </dgm:pt>
    <dgm:pt modelId="{6496D153-A38E-4AA6-BA5E-B58A2479C274}" type="parTrans" cxnId="{0006CA32-DCF0-4743-9E92-A9FE83CC9407}">
      <dgm:prSet/>
      <dgm:spPr/>
      <dgm:t>
        <a:bodyPr/>
        <a:lstStyle/>
        <a:p>
          <a:endParaRPr lang="ru-RU"/>
        </a:p>
      </dgm:t>
    </dgm:pt>
    <dgm:pt modelId="{00CDA670-7D1C-4F62-A189-8E3160A90C8F}" type="sibTrans" cxnId="{0006CA32-DCF0-4743-9E92-A9FE83CC9407}">
      <dgm:prSet/>
      <dgm:spPr/>
      <dgm:t>
        <a:bodyPr/>
        <a:lstStyle/>
        <a:p>
          <a:endParaRPr lang="ru-RU"/>
        </a:p>
      </dgm:t>
    </dgm:pt>
    <dgm:pt modelId="{85D1D958-F774-4495-BB05-59C96B6BA17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dirty="0"/>
        </a:p>
      </dgm:t>
    </dgm:pt>
    <dgm:pt modelId="{AD3E0D84-E770-4D9E-BE64-059FB26EB02B}" type="parTrans" cxnId="{4F9BE5DA-EFB5-42CE-A813-0BA2CE10D990}">
      <dgm:prSet/>
      <dgm:spPr/>
      <dgm:t>
        <a:bodyPr/>
        <a:lstStyle/>
        <a:p>
          <a:endParaRPr lang="ru-RU"/>
        </a:p>
      </dgm:t>
    </dgm:pt>
    <dgm:pt modelId="{FD985ED9-A58F-4FBE-AEDB-14B647CBDA31}" type="sibTrans" cxnId="{4F9BE5DA-EFB5-42CE-A813-0BA2CE10D990}">
      <dgm:prSet/>
      <dgm:spPr/>
      <dgm:t>
        <a:bodyPr/>
        <a:lstStyle/>
        <a:p>
          <a:endParaRPr lang="ru-RU"/>
        </a:p>
      </dgm:t>
    </dgm:pt>
    <dgm:pt modelId="{0761945D-E038-4941-8E70-E5CDA302BA18}">
      <dgm:prSet/>
      <dgm:spPr/>
      <dgm:t>
        <a:bodyPr/>
        <a:lstStyle/>
        <a:p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700-02-16</a:t>
          </a:r>
          <a:endParaRPr lang="ru-RU" altLang="ru-RU" b="1" dirty="0">
            <a:latin typeface="Cuprum" panose="02000506000000020004" pitchFamily="2" charset="0"/>
            <a:cs typeface="Times New Roman" pitchFamily="18" charset="0"/>
          </a:endParaRP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E952FFAD-E794-4C1F-82C5-4E9FC43B3B64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EBB869CE-9389-482E-8FF0-88A882FD7D06}" type="pres">
      <dgm:prSet presAssocID="{26A68A9E-C585-4FDD-A209-73BA50FD46FE}" presName="node" presStyleLbl="node1" presStyleIdx="0" presStyleCnt="6" custScaleX="139049" custLinFactNeighborX="59779" custLinFactNeighborY="-15669">
        <dgm:presLayoutVars>
          <dgm:bulletEnabled val="1"/>
        </dgm:presLayoutVars>
      </dgm:prSet>
      <dgm:spPr/>
    </dgm:pt>
    <dgm:pt modelId="{4DE07128-3D85-498D-9B41-2125E6B71CD0}" type="pres">
      <dgm:prSet presAssocID="{8AB0402F-1655-4490-BFE1-7C9312A17C2E}" presName="sibTrans" presStyleCnt="0"/>
      <dgm:spPr/>
    </dgm:pt>
    <dgm:pt modelId="{06DE37BF-50AF-4BC8-B2C7-C75EA4A0A173}" type="pres">
      <dgm:prSet presAssocID="{C4DE2CBF-2E19-4E5C-8B85-32C2ED0D8723}" presName="node" presStyleLbl="node1" presStyleIdx="1" presStyleCnt="6" custLinFactX="-92863" custLinFactY="3737" custLinFactNeighborX="-100000" custLinFactNeighborY="100000">
        <dgm:presLayoutVars>
          <dgm:bulletEnabled val="1"/>
        </dgm:presLayoutVars>
      </dgm:prSet>
      <dgm:spPr/>
    </dgm:pt>
    <dgm:pt modelId="{6DC49695-53EB-4C54-81D7-6D46469B9E93}" type="pres">
      <dgm:prSet presAssocID="{C581E4D6-54B9-49C8-8B94-04E25FD4E860}" presName="sibTrans" presStyleCnt="0"/>
      <dgm:spPr/>
    </dgm:pt>
    <dgm:pt modelId="{7FD629D0-3FB4-4114-AA2C-44BA0E7B4846}" type="pres">
      <dgm:prSet presAssocID="{4FE8C488-B67E-4794-9D8A-34BA34048C99}" presName="node" presStyleLbl="node1" presStyleIdx="2" presStyleCnt="6" custLinFactY="7686" custLinFactNeighborX="35713" custLinFactNeighborY="100000">
        <dgm:presLayoutVars>
          <dgm:bulletEnabled val="1"/>
        </dgm:presLayoutVars>
      </dgm:prSet>
      <dgm:spPr/>
    </dgm:pt>
    <dgm:pt modelId="{E9D1586F-B78E-4FCB-869C-648A0BB93590}" type="pres">
      <dgm:prSet presAssocID="{4ED9B281-8EDD-4408-92C4-40FD0371234D}" presName="sibTrans" presStyleCnt="0"/>
      <dgm:spPr/>
    </dgm:pt>
    <dgm:pt modelId="{ED98569D-081C-48C2-B10F-0C96D1680A85}" type="pres">
      <dgm:prSet presAssocID="{3605A302-D4F8-42E3-B846-8DAA467BF293}" presName="node" presStyleLbl="node1" presStyleIdx="3" presStyleCnt="6" custLinFactY="7686" custLinFactNeighborX="86185" custLinFactNeighborY="100000">
        <dgm:presLayoutVars>
          <dgm:bulletEnabled val="1"/>
        </dgm:presLayoutVars>
      </dgm:prSet>
      <dgm:spPr/>
    </dgm:pt>
    <dgm:pt modelId="{A3ECB005-26FF-4EB0-ABC8-6527E84F97D4}" type="pres">
      <dgm:prSet presAssocID="{00CDA670-7D1C-4F62-A189-8E3160A90C8F}" presName="sibTrans" presStyleCnt="0"/>
      <dgm:spPr/>
    </dgm:pt>
    <dgm:pt modelId="{92EF2D29-E25C-4A59-8D16-C0B72898502A}" type="pres">
      <dgm:prSet presAssocID="{85D1D958-F774-4495-BB05-59C96B6BA179}" presName="node" presStyleLbl="node1" presStyleIdx="4" presStyleCnt="6" custLinFactX="-5624" custLinFactNeighborX="-100000" custLinFactNeighborY="-12930">
        <dgm:presLayoutVars>
          <dgm:bulletEnabled val="1"/>
        </dgm:presLayoutVars>
      </dgm:prSet>
      <dgm:spPr/>
    </dgm:pt>
    <dgm:pt modelId="{97CA53F2-457B-41BE-8373-FCF0074C68CC}" type="pres">
      <dgm:prSet presAssocID="{FD985ED9-A58F-4FBE-AEDB-14B647CBDA31}" presName="sibTrans" presStyleCnt="0"/>
      <dgm:spPr/>
    </dgm:pt>
    <dgm:pt modelId="{A1C4F2C5-1977-4600-B23C-81F95C581DAD}" type="pres">
      <dgm:prSet presAssocID="{0761945D-E038-4941-8E70-E5CDA302BA18}" presName="node" presStyleLbl="node1" presStyleIdx="5" presStyleCnt="6" custLinFactX="20796" custLinFactY="-29597" custLinFactNeighborX="100000" custLinFactNeighborY="-100000">
        <dgm:presLayoutVars>
          <dgm:bulletEnabled val="1"/>
        </dgm:presLayoutVars>
      </dgm:prSet>
      <dgm:spPr/>
    </dgm:pt>
  </dgm:ptLst>
  <dgm:cxnLst>
    <dgm:cxn modelId="{7E008A1F-61BF-4125-A495-3850D36D2E99}" type="presOf" srcId="{C4DE2CBF-2E19-4E5C-8B85-32C2ED0D8723}" destId="{06DE37BF-50AF-4BC8-B2C7-C75EA4A0A173}" srcOrd="0" destOrd="0" presId="urn:microsoft.com/office/officeart/2005/8/layout/default"/>
    <dgm:cxn modelId="{0006CA32-DCF0-4743-9E92-A9FE83CC9407}" srcId="{08941ABA-E20E-42F5-9422-FB05B46D8B00}" destId="{3605A302-D4F8-42E3-B846-8DAA467BF293}" srcOrd="3" destOrd="0" parTransId="{6496D153-A38E-4AA6-BA5E-B58A2479C274}" sibTransId="{00CDA670-7D1C-4F62-A189-8E3160A90C8F}"/>
    <dgm:cxn modelId="{536AF642-A4BB-4793-A566-56EACB3C6792}" type="presOf" srcId="{4FE8C488-B67E-4794-9D8A-34BA34048C99}" destId="{7FD629D0-3FB4-4114-AA2C-44BA0E7B4846}" srcOrd="0" destOrd="0" presId="urn:microsoft.com/office/officeart/2005/8/layout/default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806FCA6A-E0BE-422B-85C1-FF4352B30A29}" type="presOf" srcId="{3605A302-D4F8-42E3-B846-8DAA467BF293}" destId="{ED98569D-081C-48C2-B10F-0C96D1680A85}" srcOrd="0" destOrd="0" presId="urn:microsoft.com/office/officeart/2005/8/layout/default"/>
    <dgm:cxn modelId="{2D119F75-4336-46A1-8CF3-3EA651B28010}" type="presOf" srcId="{0761945D-E038-4941-8E70-E5CDA302BA18}" destId="{A1C4F2C5-1977-4600-B23C-81F95C581DAD}" srcOrd="0" destOrd="0" presId="urn:microsoft.com/office/officeart/2005/8/layout/default"/>
    <dgm:cxn modelId="{22CC2377-834B-49C1-AE66-A6481C5D491A}" srcId="{08941ABA-E20E-42F5-9422-FB05B46D8B00}" destId="{0761945D-E038-4941-8E70-E5CDA302BA18}" srcOrd="5" destOrd="0" parTransId="{1AFB1AE7-8CC6-4F8F-A6F2-E5263122D2C5}" sibTransId="{7239350F-0846-49B2-A0FC-A312D396121C}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2FB23DAB-37F3-41F0-9E54-2230A159F510}" type="presOf" srcId="{85D1D958-F774-4495-BB05-59C96B6BA179}" destId="{92EF2D29-E25C-4A59-8D16-C0B72898502A}" srcOrd="0" destOrd="0" presId="urn:microsoft.com/office/officeart/2005/8/layout/default"/>
    <dgm:cxn modelId="{CE8A88AF-3156-4948-B2CB-F765B5103227}" type="presOf" srcId="{26A68A9E-C585-4FDD-A209-73BA50FD46FE}" destId="{EBB869CE-9389-482E-8FF0-88A882FD7D06}" srcOrd="0" destOrd="0" presId="urn:microsoft.com/office/officeart/2005/8/layout/default"/>
    <dgm:cxn modelId="{3D11C0AF-B9D5-4D44-BEFD-F2E8529A2459}" type="presOf" srcId="{08941ABA-E20E-42F5-9422-FB05B46D8B00}" destId="{E952FFAD-E794-4C1F-82C5-4E9FC43B3B64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4F9BE5DA-EFB5-42CE-A813-0BA2CE10D990}" srcId="{08941ABA-E20E-42F5-9422-FB05B46D8B00}" destId="{85D1D958-F774-4495-BB05-59C96B6BA179}" srcOrd="4" destOrd="0" parTransId="{AD3E0D84-E770-4D9E-BE64-059FB26EB02B}" sibTransId="{FD985ED9-A58F-4FBE-AEDB-14B647CBDA31}"/>
    <dgm:cxn modelId="{29557E6C-943E-4F39-92AC-16FFB5DC95F2}" type="presParOf" srcId="{E952FFAD-E794-4C1F-82C5-4E9FC43B3B64}" destId="{EBB869CE-9389-482E-8FF0-88A882FD7D06}" srcOrd="0" destOrd="0" presId="urn:microsoft.com/office/officeart/2005/8/layout/default"/>
    <dgm:cxn modelId="{F5034343-6C73-491F-A493-5E80E802B53F}" type="presParOf" srcId="{E952FFAD-E794-4C1F-82C5-4E9FC43B3B64}" destId="{4DE07128-3D85-498D-9B41-2125E6B71CD0}" srcOrd="1" destOrd="0" presId="urn:microsoft.com/office/officeart/2005/8/layout/default"/>
    <dgm:cxn modelId="{0DA0CF50-1086-4AA9-83D5-1FF88A3B2F6F}" type="presParOf" srcId="{E952FFAD-E794-4C1F-82C5-4E9FC43B3B64}" destId="{06DE37BF-50AF-4BC8-B2C7-C75EA4A0A173}" srcOrd="2" destOrd="0" presId="urn:microsoft.com/office/officeart/2005/8/layout/default"/>
    <dgm:cxn modelId="{E85C5E0C-A42E-409A-B134-D89D2553EC8D}" type="presParOf" srcId="{E952FFAD-E794-4C1F-82C5-4E9FC43B3B64}" destId="{6DC49695-53EB-4C54-81D7-6D46469B9E93}" srcOrd="3" destOrd="0" presId="urn:microsoft.com/office/officeart/2005/8/layout/default"/>
    <dgm:cxn modelId="{37AB661B-0B19-474D-8D94-18AEC2F8CAA5}" type="presParOf" srcId="{E952FFAD-E794-4C1F-82C5-4E9FC43B3B64}" destId="{7FD629D0-3FB4-4114-AA2C-44BA0E7B4846}" srcOrd="4" destOrd="0" presId="urn:microsoft.com/office/officeart/2005/8/layout/default"/>
    <dgm:cxn modelId="{CA88E03B-4471-4C2D-A610-959E5D2B80C6}" type="presParOf" srcId="{E952FFAD-E794-4C1F-82C5-4E9FC43B3B64}" destId="{E9D1586F-B78E-4FCB-869C-648A0BB93590}" srcOrd="5" destOrd="0" presId="urn:microsoft.com/office/officeart/2005/8/layout/default"/>
    <dgm:cxn modelId="{C0C1C93E-9DED-4245-8CE6-A9BE09319CF5}" type="presParOf" srcId="{E952FFAD-E794-4C1F-82C5-4E9FC43B3B64}" destId="{ED98569D-081C-48C2-B10F-0C96D1680A85}" srcOrd="6" destOrd="0" presId="urn:microsoft.com/office/officeart/2005/8/layout/default"/>
    <dgm:cxn modelId="{7855CFEE-F0A4-4F36-B3A5-0E598553F2A7}" type="presParOf" srcId="{E952FFAD-E794-4C1F-82C5-4E9FC43B3B64}" destId="{A3ECB005-26FF-4EB0-ABC8-6527E84F97D4}" srcOrd="7" destOrd="0" presId="urn:microsoft.com/office/officeart/2005/8/layout/default"/>
    <dgm:cxn modelId="{7C8A2555-E57E-49DB-8F7D-4755AAB80B18}" type="presParOf" srcId="{E952FFAD-E794-4C1F-82C5-4E9FC43B3B64}" destId="{92EF2D29-E25C-4A59-8D16-C0B72898502A}" srcOrd="8" destOrd="0" presId="urn:microsoft.com/office/officeart/2005/8/layout/default"/>
    <dgm:cxn modelId="{EEDE02D4-C647-48B2-947C-31BE5F24AAAD}" type="presParOf" srcId="{E952FFAD-E794-4C1F-82C5-4E9FC43B3B64}" destId="{97CA53F2-457B-41BE-8373-FCF0074C68CC}" srcOrd="9" destOrd="0" presId="urn:microsoft.com/office/officeart/2005/8/layout/default"/>
    <dgm:cxn modelId="{84A54731-97EB-4633-BE7E-ED53D3FF4334}" type="presParOf" srcId="{E952FFAD-E794-4C1F-82C5-4E9FC43B3B64}" destId="{A1C4F2C5-1977-4600-B23C-81F95C581DAD}" srcOrd="10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153539"/>
          <a:ext cx="8208912" cy="7534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noProof="0" dirty="0">
              <a:latin typeface="Book Antiqua" panose="02040602050305030304" pitchFamily="18" charset="0"/>
              <a:cs typeface="Calibri" panose="020F0502020204030204" pitchFamily="34" charset="0"/>
            </a:rPr>
            <a:t>1</a:t>
          </a:r>
          <a:r>
            <a:rPr lang="ru-RU" sz="2200" b="1" kern="1200" noProof="0" dirty="0">
              <a:latin typeface="Book Antiqua" panose="02040602050305030304" pitchFamily="18" charset="0"/>
              <a:cs typeface="Calibri" panose="020F0502020204030204" pitchFamily="34" charset="0"/>
            </a:rPr>
            <a:t>. </a:t>
          </a:r>
          <a:r>
            <a:rPr lang="ru-RU" sz="2200" b="1" kern="1200" dirty="0">
              <a:latin typeface="Book Antiqua" panose="02040602050305030304" pitchFamily="18" charset="0"/>
            </a:rPr>
            <a:t>прирост объема выданных микрозаймов в 2020 году составил 20% (по сравнению с 2019 годом);</a:t>
          </a:r>
          <a:endParaRPr lang="ru-RU" sz="2200" b="1" kern="1200" noProof="0" dirty="0">
            <a:latin typeface="Book Antiqua" panose="02040602050305030304" pitchFamily="18" charset="0"/>
          </a:endParaRPr>
        </a:p>
      </dsp:txBody>
      <dsp:txXfrm>
        <a:off x="36780" y="190319"/>
        <a:ext cx="8135352" cy="679877"/>
      </dsp:txXfrm>
    </dsp:sp>
    <dsp:sp modelId="{81203336-F3DE-4B3A-BCF4-0F68C23AC2BB}">
      <dsp:nvSpPr>
        <dsp:cNvPr id="0" name=""/>
        <dsp:cNvSpPr/>
      </dsp:nvSpPr>
      <dsp:spPr>
        <a:xfrm>
          <a:off x="0" y="1139690"/>
          <a:ext cx="8208912" cy="79977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Book Antiqua" panose="02040602050305030304" pitchFamily="18" charset="0"/>
              <a:cs typeface="Calibri" panose="020F0502020204030204" pitchFamily="34" charset="0"/>
            </a:rPr>
            <a:t>2</a:t>
          </a:r>
          <a:r>
            <a:rPr lang="ru-RU" sz="2200" kern="1200" dirty="0">
              <a:latin typeface="Book Antiqua" panose="02040602050305030304" pitchFamily="18" charset="0"/>
            </a:rPr>
            <a:t>. </a:t>
          </a:r>
          <a:r>
            <a:rPr lang="ru-RU" sz="2200" b="1" kern="1200" dirty="0">
              <a:latin typeface="Book Antiqua" panose="02040602050305030304" pitchFamily="18" charset="0"/>
            </a:rPr>
            <a:t>За 2020 год сохранено 2513 рабочих мест,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Book Antiqua" panose="02040602050305030304" pitchFamily="18" charset="0"/>
            </a:rPr>
            <a:t>дополнительно создано 112 рабочих мест.</a:t>
          </a:r>
          <a:endParaRPr lang="ru-RU" sz="2200" b="1" kern="1200" noProof="0" dirty="0">
            <a:latin typeface="Book Antiqua" panose="02040602050305030304" pitchFamily="18" charset="0"/>
          </a:endParaRPr>
        </a:p>
      </dsp:txBody>
      <dsp:txXfrm>
        <a:off x="39042" y="1178732"/>
        <a:ext cx="8130828" cy="721687"/>
      </dsp:txXfrm>
    </dsp:sp>
    <dsp:sp modelId="{E81E095C-4C8A-4C84-8B73-2D2372CC9FD2}">
      <dsp:nvSpPr>
        <dsp:cNvPr id="0" name=""/>
        <dsp:cNvSpPr/>
      </dsp:nvSpPr>
      <dsp:spPr>
        <a:xfrm>
          <a:off x="0" y="2123043"/>
          <a:ext cx="8208912" cy="64088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Book Antiqua" panose="02040602050305030304" pitchFamily="18" charset="0"/>
              <a:cs typeface="Calibri" panose="020F0502020204030204" pitchFamily="34" charset="0"/>
            </a:rPr>
            <a:t>3.</a:t>
          </a:r>
          <a:r>
            <a:rPr lang="ru-RU" sz="2200" b="1" kern="1200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kern="1200" noProof="0" dirty="0" err="1">
              <a:latin typeface="Book Antiqua" panose="02040602050305030304" pitchFamily="18" charset="0"/>
            </a:rPr>
            <a:t>СМиСП</a:t>
          </a:r>
          <a:r>
            <a:rPr lang="ru-RU" sz="2200" b="1" kern="1200" noProof="0" dirty="0">
              <a:latin typeface="Book Antiqua" panose="02040602050305030304" pitchFamily="18" charset="0"/>
            </a:rPr>
            <a:t> за счет микрозаймов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229 083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 тыс. руб.</a:t>
          </a:r>
          <a:endParaRPr lang="ru-RU" sz="22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31286" y="2154329"/>
        <a:ext cx="8146340" cy="578316"/>
      </dsp:txXfrm>
    </dsp:sp>
    <dsp:sp modelId="{9D216CF5-2456-4F3A-80B8-3AFE5D8E6C91}">
      <dsp:nvSpPr>
        <dsp:cNvPr id="0" name=""/>
        <dsp:cNvSpPr/>
      </dsp:nvSpPr>
      <dsp:spPr>
        <a:xfrm>
          <a:off x="0" y="2987369"/>
          <a:ext cx="8208912" cy="105491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ru-RU" sz="1800" b="1" kern="1200" noProof="0" dirty="0">
              <a:latin typeface="Book Antiqua" panose="02040602050305030304" pitchFamily="18" charset="0"/>
            </a:rPr>
            <a:t>. 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01.01.2021 г. 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2,2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0,2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sz="18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51497" y="3038866"/>
        <a:ext cx="8105918" cy="951917"/>
      </dsp:txXfrm>
    </dsp:sp>
    <dsp:sp modelId="{EA0E8B3C-3A1D-4F10-A273-D43E73880DE3}">
      <dsp:nvSpPr>
        <dsp:cNvPr id="0" name=""/>
        <dsp:cNvSpPr/>
      </dsp:nvSpPr>
      <dsp:spPr>
        <a:xfrm>
          <a:off x="0" y="4283907"/>
          <a:ext cx="8208912" cy="1017052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5.</a:t>
          </a:r>
          <a:r>
            <a:rPr lang="ru-RU" sz="1800" b="1" kern="1200" dirty="0">
              <a:latin typeface="Book Antiqua" panose="02040602050305030304" pitchFamily="18" charset="0"/>
            </a:rPr>
            <a:t> 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30</a:t>
          </a:r>
          <a:r>
            <a:rPr lang="ru-RU" sz="1800" b="1" kern="1200" dirty="0">
              <a:latin typeface="Book Antiqua" panose="02040602050305030304" pitchFamily="18" charset="0"/>
            </a:rPr>
            <a:t>%</a:t>
          </a:r>
          <a:endParaRPr lang="ru-RU" sz="18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49648" y="4333555"/>
        <a:ext cx="8109616" cy="91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869CE-9389-482E-8FF0-88A882FD7D06}">
      <dsp:nvSpPr>
        <dsp:cNvPr id="0" name=""/>
        <dsp:cNvSpPr/>
      </dsp:nvSpPr>
      <dsp:spPr>
        <a:xfrm>
          <a:off x="2586748" y="0"/>
          <a:ext cx="3182142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2586748" y="0"/>
        <a:ext cx="3182142" cy="1373102"/>
      </dsp:txXfrm>
    </dsp:sp>
    <dsp:sp modelId="{06DE37BF-50AF-4BC8-B2C7-C75EA4A0A173}">
      <dsp:nvSpPr>
        <dsp:cNvPr id="0" name=""/>
        <dsp:cNvSpPr/>
      </dsp:nvSpPr>
      <dsp:spPr>
        <a:xfrm>
          <a:off x="216018" y="158418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800" kern="1200" dirty="0"/>
        </a:p>
      </dsp:txBody>
      <dsp:txXfrm>
        <a:off x="216018" y="1584183"/>
        <a:ext cx="2288504" cy="1373102"/>
      </dsp:txXfrm>
    </dsp:sp>
    <dsp:sp modelId="{7FD629D0-3FB4-4114-AA2C-44BA0E7B4846}">
      <dsp:nvSpPr>
        <dsp:cNvPr id="0" name=""/>
        <dsp:cNvSpPr/>
      </dsp:nvSpPr>
      <dsp:spPr>
        <a:xfrm>
          <a:off x="1224138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800" kern="1200" dirty="0"/>
        </a:p>
      </dsp:txBody>
      <dsp:txXfrm>
        <a:off x="1224138" y="3240359"/>
        <a:ext cx="2288504" cy="1373102"/>
      </dsp:txXfrm>
    </dsp:sp>
    <dsp:sp modelId="{ED98569D-081C-48C2-B10F-0C96D1680A85}">
      <dsp:nvSpPr>
        <dsp:cNvPr id="0" name=""/>
        <dsp:cNvSpPr/>
      </dsp:nvSpPr>
      <dsp:spPr>
        <a:xfrm>
          <a:off x="4896547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Ленина, д.69, офис 18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800" kern="1200" dirty="0"/>
        </a:p>
      </dsp:txBody>
      <dsp:txXfrm>
        <a:off x="4896547" y="3240359"/>
        <a:ext cx="2288504" cy="1373102"/>
      </dsp:txXfrm>
    </dsp:sp>
    <dsp:sp modelId="{92EF2D29-E25C-4A59-8D16-C0B72898502A}">
      <dsp:nvSpPr>
        <dsp:cNvPr id="0" name=""/>
        <dsp:cNvSpPr/>
      </dsp:nvSpPr>
      <dsp:spPr>
        <a:xfrm>
          <a:off x="3024344" y="1584178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sz="1800" kern="1200" dirty="0"/>
        </a:p>
      </dsp:txBody>
      <dsp:txXfrm>
        <a:off x="3024344" y="1584178"/>
        <a:ext cx="2288504" cy="1373102"/>
      </dsp:txXfrm>
    </dsp:sp>
    <dsp:sp modelId="{A1C4F2C5-1977-4600-B23C-81F95C581DAD}">
      <dsp:nvSpPr>
        <dsp:cNvPr id="0" name=""/>
        <dsp:cNvSpPr/>
      </dsp:nvSpPr>
      <dsp:spPr>
        <a:xfrm>
          <a:off x="5688621" y="158417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700-02-16</a:t>
          </a:r>
          <a:endParaRPr lang="ru-RU" altLang="ru-RU" sz="1800" b="1" kern="1200" dirty="0">
            <a:latin typeface="Cuprum" panose="02000506000000020004" pitchFamily="2" charset="0"/>
            <a:cs typeface="Times New Roman" pitchFamily="18" charset="0"/>
          </a:endParaRPr>
        </a:p>
      </dsp:txBody>
      <dsp:txXfrm>
        <a:off x="5688621" y="1584173"/>
        <a:ext cx="2288504" cy="137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0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7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01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989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8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3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220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80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17.03.2021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17.03.2021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wmf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400101" y="5805264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2021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МКК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 2020 год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5614" y="836712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700" b="1" dirty="0">
                <a:latin typeface="Book Antiqua" panose="02040602050305030304" pitchFamily="18" charset="0"/>
              </a:rPr>
              <a:t>Достижения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br>
              <a:rPr lang="ru-RU" sz="2400" b="1" dirty="0">
                <a:latin typeface="Book Antiqua" panose="02040602050305030304" pitchFamily="18" charset="0"/>
              </a:rPr>
            </a:b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МКК Ставропольского краевого фонда микрофинансирования</a:t>
            </a:r>
            <a:r>
              <a:rPr lang="ru-RU" sz="2000" b="1" dirty="0">
                <a:latin typeface="Book Antiqua" panose="02040602050305030304" pitchFamily="18" charset="0"/>
              </a:rPr>
              <a:t>: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6" y="1691888"/>
            <a:ext cx="7938881" cy="5040560"/>
          </a:xfrm>
        </p:spPr>
        <p:txBody>
          <a:bodyPr rtlCol="0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Капитализация Фонда на 01.01.2021 года составляет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1,14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 , включая собственный источник для выдачи микрозаймов в сумме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81,9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сформированный за счет чистой прибыли;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является самоокупаемой структурой, не использовал и не использует бюджетные средства на свое содержание;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с начала деятельности Фондом микрофинансирования выдано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5 140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более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 млрд.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микрофинансовой деятельности не только выполняются, но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высоком уровне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132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Ставропольского краевого Фонда микрофинансирования за 2020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844030"/>
              </p:ext>
            </p:extLst>
          </p:nvPr>
        </p:nvGraphicFramePr>
        <p:xfrm>
          <a:off x="251520" y="1374532"/>
          <a:ext cx="871296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215821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1234337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214160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к 2019,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876 445,7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1 120 445,7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1 135 323,3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742 772,0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894 789,0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726 264,1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1 030 605,7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1 022 997,2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19 101,1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22 913,4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активных займов в портфеле: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финансового плана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 за 2020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98AB60-580A-4D68-814C-FAB014EC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57955"/>
              </p:ext>
            </p:extLst>
          </p:nvPr>
        </p:nvGraphicFramePr>
        <p:xfrm>
          <a:off x="251519" y="1374532"/>
          <a:ext cx="8784977" cy="4359152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6089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40832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26646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97490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к 2019,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доходы,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defTabSz="406400" fontAlgn="b">
                        <a:tabLst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60 580,5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58 655,2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63 626,9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расходы,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4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35 661,2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40 047,8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в управленческом учете: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17 655,2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23 579,0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уменьшению,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17 520,7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досозданию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Выбытие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1 515,6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1 633,3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34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26 497,3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17 655,2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19 060,7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6 017,4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4 170,1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(с учетом резервов)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20 479,9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14 124,2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14 890,6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defTabSz="630238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81 697,58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56996"/>
              </p:ext>
            </p:extLst>
          </p:nvPr>
        </p:nvGraphicFramePr>
        <p:xfrm>
          <a:off x="809098" y="1988840"/>
          <a:ext cx="8011374" cy="398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918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01.01.2021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размещения средств, (не менее 70%)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79388" fontAlgn="b">
                        <a:tabLst>
                          <a:tab pos="442913" algn="l"/>
                          <a:tab pos="530225" algn="l"/>
                          <a:tab pos="900113" algn="l"/>
                        </a:tabLst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эффективность, </a:t>
                      </a:r>
                    </a:p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30%)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списания,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портфеля, (не более 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самоокупаемость,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менее 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0856161"/>
              </p:ext>
            </p:extLst>
          </p:nvPr>
        </p:nvGraphicFramePr>
        <p:xfrm>
          <a:off x="629562" y="1089722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971092" y="146417"/>
            <a:ext cx="81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Показатели эффективности деятельности Фонда по итогам 2020 года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01.01.2021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115522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" y="1651519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085230"/>
              </p:ext>
            </p:extLst>
          </p:nvPr>
        </p:nvGraphicFramePr>
        <p:xfrm>
          <a:off x="1667780" y="1207928"/>
          <a:ext cx="7442624" cy="48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" y="5301207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" y="2879367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60619"/>
              </p:ext>
            </p:extLst>
          </p:nvPr>
        </p:nvGraphicFramePr>
        <p:xfrm>
          <a:off x="683568" y="119675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МКК 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5922658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documentManagement/types"/>
    <ds:schemaRef ds:uri="40262f94-9f35-4ac3-9a90-690165a166b7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1558</TotalTime>
  <Words>822</Words>
  <Application>Microsoft Office PowerPoint</Application>
  <PresentationFormat>Экран (4:3)</PresentationFormat>
  <Paragraphs>244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Book Antiqua</vt:lpstr>
      <vt:lpstr>Calibri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МКК Ставропольского краевого фонда микрофинансирования   за 2020 год </vt:lpstr>
      <vt:lpstr>Достижения   МКК Ставропольского краевого фонда микрофинансирования:</vt:lpstr>
      <vt:lpstr>Основные показатели деятельности  МКК Ставропольского краевого Фонда микрофинансирования за 2020 год</vt:lpstr>
      <vt:lpstr>Исполнение финансового плана МКК Ставропольским краевым Фондом микрофинансирования за 2020 год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01.01.2021 г.</vt:lpstr>
      <vt:lpstr>Презентация PowerPoint</vt:lpstr>
      <vt:lpstr>МКК 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Ионова Бэла Муратовна</cp:lastModifiedBy>
  <cp:revision>144</cp:revision>
  <cp:lastPrinted>2021-03-17T07:37:28Z</cp:lastPrinted>
  <dcterms:created xsi:type="dcterms:W3CDTF">2018-07-12T11:47:12Z</dcterms:created>
  <dcterms:modified xsi:type="dcterms:W3CDTF">2021-03-17T09:22:50Z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